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handoutMasterIdLst>
    <p:handoutMasterId r:id="rId4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9" r:id="rId11"/>
    <p:sldId id="264" r:id="rId12"/>
    <p:sldId id="266" r:id="rId13"/>
    <p:sldId id="267" r:id="rId14"/>
    <p:sldId id="271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94660"/>
  </p:normalViewPr>
  <p:slideViewPr>
    <p:cSldViewPr>
      <p:cViewPr varScale="1">
        <p:scale>
          <a:sx n="88" d="100"/>
          <a:sy n="88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464" y="0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/>
          <a:lstStyle>
            <a:lvl1pPr algn="r">
              <a:defRPr sz="1100"/>
            </a:lvl1pPr>
          </a:lstStyle>
          <a:p>
            <a:fld id="{759CD518-61F1-4300-8B96-617C7B699381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8685878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464" y="8685878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 anchor="b"/>
          <a:lstStyle>
            <a:lvl1pPr algn="r">
              <a:defRPr sz="1100"/>
            </a:lvl1pPr>
          </a:lstStyle>
          <a:p>
            <a:fld id="{205FF40A-DA78-4F3F-A814-B69562E7E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337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A656A7-FBE8-4E23-8108-CEC2D20E0365}" type="datetimeFigureOut">
              <a:rPr lang="pt-BR" smtClean="0"/>
              <a:t>09/06/2011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2372FD-EC9D-43D9-9832-264F2A9D933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Intercloud</a:t>
            </a:r>
            <a:endParaRPr lang="pt-BR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Cauê R P Moresi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de Domínio Único</a:t>
            </a:r>
            <a:endParaRPr lang="pt-BR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02" y="2204864"/>
            <a:ext cx="58864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Características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de Domínio Único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Alta Escalabilidade</a:t>
            </a:r>
          </a:p>
          <a:p>
            <a:r>
              <a:rPr lang="pt-BR" dirty="0" smtClean="0"/>
              <a:t>Alta Disponibilidade</a:t>
            </a:r>
          </a:p>
          <a:p>
            <a:r>
              <a:rPr lang="pt-BR" b="1" dirty="0" smtClean="0"/>
              <a:t>Problema: </a:t>
            </a:r>
            <a:r>
              <a:rPr lang="pt-BR" dirty="0" smtClean="0"/>
              <a:t>Segurança (Dimensões CIRC)</a:t>
            </a:r>
          </a:p>
          <a:p>
            <a:pPr lvl="1"/>
            <a:r>
              <a:rPr lang="pt-BR" i="1" dirty="0" err="1" smtClean="0"/>
              <a:t>Confidentialy</a:t>
            </a:r>
            <a:r>
              <a:rPr lang="pt-BR" i="1" dirty="0" smtClean="0"/>
              <a:t> </a:t>
            </a:r>
            <a:r>
              <a:rPr lang="pt-BR" dirty="0"/>
              <a:t>(Confidencialidade</a:t>
            </a:r>
            <a:r>
              <a:rPr lang="pt-BR" dirty="0" smtClean="0"/>
              <a:t>)</a:t>
            </a:r>
            <a:endParaRPr lang="pt-BR" dirty="0"/>
          </a:p>
          <a:p>
            <a:pPr lvl="1"/>
            <a:r>
              <a:rPr lang="pt-BR" i="1" dirty="0" err="1" smtClean="0"/>
              <a:t>Integrity</a:t>
            </a:r>
            <a:r>
              <a:rPr lang="pt-BR" i="1" dirty="0" smtClean="0"/>
              <a:t> </a:t>
            </a:r>
            <a:r>
              <a:rPr lang="pt-BR" dirty="0"/>
              <a:t>(Integridade</a:t>
            </a:r>
            <a:r>
              <a:rPr lang="pt-BR" dirty="0" smtClean="0"/>
              <a:t>)</a:t>
            </a:r>
            <a:endParaRPr lang="pt-BR" dirty="0"/>
          </a:p>
          <a:p>
            <a:pPr lvl="1"/>
            <a:r>
              <a:rPr lang="pt-BR" i="1" dirty="0" err="1" smtClean="0"/>
              <a:t>Reliability</a:t>
            </a:r>
            <a:r>
              <a:rPr lang="pt-BR" i="1" dirty="0" smtClean="0"/>
              <a:t> </a:t>
            </a:r>
            <a:r>
              <a:rPr lang="pt-BR" dirty="0"/>
              <a:t>(Confiabilidade</a:t>
            </a:r>
            <a:r>
              <a:rPr lang="pt-BR" dirty="0" smtClean="0"/>
              <a:t>)</a:t>
            </a:r>
            <a:endParaRPr lang="pt-BR" dirty="0"/>
          </a:p>
          <a:p>
            <a:pPr lvl="1"/>
            <a:r>
              <a:rPr lang="pt-BR" i="1" dirty="0" err="1" smtClean="0"/>
              <a:t>Consistency</a:t>
            </a:r>
            <a:r>
              <a:rPr lang="pt-BR" i="1" dirty="0" smtClean="0"/>
              <a:t> </a:t>
            </a:r>
            <a:r>
              <a:rPr lang="pt-BR" dirty="0"/>
              <a:t>(Consistência</a:t>
            </a:r>
            <a:r>
              <a:rPr lang="pt-BR" dirty="0" smtClean="0"/>
              <a:t>) 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71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Necessidade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dirty="0" smtClean="0"/>
              <a:t>de Domínio Único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Melhoria de </a:t>
            </a:r>
            <a:r>
              <a:rPr lang="pt-BR" dirty="0" err="1" smtClean="0"/>
              <a:t>QoS</a:t>
            </a:r>
            <a:r>
              <a:rPr lang="pt-BR" dirty="0" smtClean="0"/>
              <a:t> (</a:t>
            </a:r>
            <a:r>
              <a:rPr lang="pt-BR" i="1" dirty="0" err="1" smtClean="0"/>
              <a:t>Quality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Service)</a:t>
            </a:r>
          </a:p>
          <a:p>
            <a:r>
              <a:rPr lang="pt-BR" dirty="0" smtClean="0"/>
              <a:t>Adesão de Empresas</a:t>
            </a:r>
          </a:p>
          <a:p>
            <a:r>
              <a:rPr lang="pt-BR" dirty="0" smtClean="0"/>
              <a:t>Exemplos de Limitações:</a:t>
            </a:r>
          </a:p>
          <a:p>
            <a:pPr lvl="1"/>
            <a:r>
              <a:rPr lang="pt-BR" dirty="0" smtClean="0"/>
              <a:t>Nível inesperado de sobrecarga</a:t>
            </a:r>
          </a:p>
          <a:p>
            <a:pPr lvl="1"/>
            <a:r>
              <a:rPr lang="pt-BR" dirty="0" smtClean="0"/>
              <a:t>Catástrofe natural – Distribuição </a:t>
            </a:r>
            <a:r>
              <a:rPr lang="pt-BR" dirty="0" err="1" smtClean="0"/>
              <a:t>Geográfia</a:t>
            </a:r>
            <a:endParaRPr lang="pt-BR" dirty="0" smtClean="0"/>
          </a:p>
          <a:p>
            <a:pPr lvl="1"/>
            <a:endParaRPr lang="pt-BR" dirty="0"/>
          </a:p>
          <a:p>
            <a:r>
              <a:rPr lang="pt-BR" b="1" dirty="0" smtClean="0"/>
              <a:t>O que fazer nesses cenários?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547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Necessidade </a:t>
            </a:r>
            <a:r>
              <a:rPr lang="pt-BR" i="1" dirty="0" err="1"/>
              <a:t>Cloud</a:t>
            </a:r>
            <a:r>
              <a:rPr lang="pt-BR" i="1" dirty="0"/>
              <a:t> </a:t>
            </a:r>
            <a:r>
              <a:rPr lang="pt-BR" dirty="0"/>
              <a:t>de Domínio Único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276872"/>
            <a:ext cx="39528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0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Introdução: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i="1" dirty="0" smtClean="0"/>
          </a:p>
          <a:p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de uma Única camada</a:t>
            </a:r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Limitações</a:t>
            </a:r>
          </a:p>
          <a:p>
            <a:r>
              <a:rPr lang="pt-BR" b="1" i="1" dirty="0" err="1" smtClean="0"/>
              <a:t>Intercloud</a:t>
            </a:r>
            <a:endParaRPr lang="pt-BR" b="1" i="1" dirty="0" smtClean="0"/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 smtClean="0"/>
          </a:p>
          <a:p>
            <a:pPr lvl="1"/>
            <a:r>
              <a:rPr lang="pt-BR" dirty="0" smtClean="0"/>
              <a:t>Modelo da IBM (</a:t>
            </a:r>
            <a:r>
              <a:rPr lang="pt-BR" dirty="0" err="1" smtClean="0"/>
              <a:t>ICStore</a:t>
            </a:r>
            <a:r>
              <a:rPr lang="pt-BR" dirty="0" smtClean="0"/>
              <a:t>)</a:t>
            </a:r>
          </a:p>
          <a:p>
            <a:r>
              <a:rPr lang="pt-BR" dirty="0" smtClean="0"/>
              <a:t>Conclusão</a:t>
            </a:r>
          </a:p>
          <a:p>
            <a:endParaRPr lang="pt-BR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301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Intercloud</a:t>
            </a:r>
            <a:r>
              <a:rPr lang="pt-BR" i="1" dirty="0" smtClean="0"/>
              <a:t>: </a:t>
            </a:r>
            <a:r>
              <a:rPr lang="pt-BR" dirty="0" smtClean="0"/>
              <a:t>Analogia</a:t>
            </a:r>
            <a:endParaRPr lang="pt-BR" i="1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/>
          </a:bodyPr>
          <a:lstStyle/>
          <a:p>
            <a:r>
              <a:rPr lang="pt-BR" dirty="0" smtClean="0"/>
              <a:t>No mundo </a:t>
            </a:r>
            <a:r>
              <a:rPr lang="pt-BR" b="1" dirty="0" err="1" smtClean="0"/>
              <a:t>www</a:t>
            </a:r>
            <a:r>
              <a:rPr lang="pt-BR" dirty="0" smtClean="0"/>
              <a:t>, dados são </a:t>
            </a:r>
            <a:r>
              <a:rPr lang="pt-BR" b="1" dirty="0" smtClean="0"/>
              <a:t>ubíquos</a:t>
            </a:r>
            <a:r>
              <a:rPr lang="pt-BR" dirty="0" smtClean="0"/>
              <a:t> e </a:t>
            </a:r>
            <a:r>
              <a:rPr lang="pt-BR" b="1" dirty="0" smtClean="0"/>
              <a:t>interoperáveis</a:t>
            </a:r>
            <a:r>
              <a:rPr lang="pt-BR" dirty="0" smtClean="0"/>
              <a:t> em uma rede conhecida como</a:t>
            </a:r>
            <a:endParaRPr lang="pt-BR" b="1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1360"/>
            <a:ext cx="3600400" cy="26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88224" y="42210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/>
              <a:t>Internet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351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Intercloud</a:t>
            </a:r>
            <a:r>
              <a:rPr lang="pt-BR" i="1" dirty="0" smtClean="0"/>
              <a:t>: </a:t>
            </a:r>
            <a:r>
              <a:rPr lang="pt-BR" dirty="0" smtClean="0"/>
              <a:t>Analogia</a:t>
            </a:r>
            <a:endParaRPr lang="pt-BR" i="1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/>
          </a:bodyPr>
          <a:lstStyle/>
          <a:p>
            <a:r>
              <a:rPr lang="pt-BR" dirty="0" smtClean="0"/>
              <a:t>No mundo de </a:t>
            </a:r>
            <a:r>
              <a:rPr lang="pt-BR" b="1" i="1" dirty="0" err="1" smtClean="0"/>
              <a:t>Cloud</a:t>
            </a:r>
            <a:r>
              <a:rPr lang="pt-BR" b="1" i="1" dirty="0" smtClean="0"/>
              <a:t> </a:t>
            </a:r>
            <a:r>
              <a:rPr lang="pt-BR" b="1" i="1" dirty="0" err="1" smtClean="0"/>
              <a:t>Computing</a:t>
            </a:r>
            <a:r>
              <a:rPr lang="pt-BR" dirty="0" smtClean="0"/>
              <a:t>, armazenamento e processamento de conteúdo são </a:t>
            </a:r>
            <a:r>
              <a:rPr lang="pt-BR" b="1" dirty="0" smtClean="0"/>
              <a:t>onipresentes</a:t>
            </a:r>
            <a:r>
              <a:rPr lang="pt-BR" dirty="0" smtClean="0"/>
              <a:t> e </a:t>
            </a:r>
            <a:r>
              <a:rPr lang="pt-BR" b="1" dirty="0" smtClean="0"/>
              <a:t>interoperáveis</a:t>
            </a:r>
            <a:r>
              <a:rPr lang="pt-BR" dirty="0" smtClean="0"/>
              <a:t> em uma rede de nuvens conhecida como</a:t>
            </a:r>
            <a:endParaRPr lang="pt-BR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4896544" cy="23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444208" y="472073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 smtClean="0"/>
              <a:t>Intercloud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25161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Intercloud</a:t>
            </a:r>
            <a:r>
              <a:rPr lang="pt-BR" i="1" dirty="0" smtClean="0"/>
              <a:t>: </a:t>
            </a:r>
            <a:r>
              <a:rPr lang="pt-BR" dirty="0" smtClean="0"/>
              <a:t>Características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Diversidade de Localização Geográfica:</a:t>
            </a:r>
          </a:p>
          <a:p>
            <a:pPr lvl="1"/>
            <a:r>
              <a:rPr lang="pt-BR" dirty="0" smtClean="0"/>
              <a:t>Melhoria de </a:t>
            </a:r>
            <a:r>
              <a:rPr lang="pt-BR" dirty="0" err="1" smtClean="0"/>
              <a:t>QoS</a:t>
            </a:r>
            <a:endParaRPr lang="pt-BR" dirty="0"/>
          </a:p>
          <a:p>
            <a:pPr marL="365760" lvl="1" indent="0">
              <a:buNone/>
            </a:pPr>
            <a:endParaRPr lang="pt-BR" dirty="0" smtClean="0"/>
          </a:p>
          <a:p>
            <a:r>
              <a:rPr lang="pt-BR" dirty="0" smtClean="0"/>
              <a:t>Gratuita</a:t>
            </a:r>
          </a:p>
          <a:p>
            <a:pPr lvl="1"/>
            <a:r>
              <a:rPr lang="pt-BR" dirty="0" smtClean="0"/>
              <a:t>Implementação é responsabilidade dos provedores de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7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Intecloud</a:t>
            </a:r>
            <a:r>
              <a:rPr lang="pt-BR" i="1" dirty="0" smtClean="0"/>
              <a:t>: </a:t>
            </a:r>
            <a:r>
              <a:rPr lang="pt-BR" dirty="0" smtClean="0"/>
              <a:t>Características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substitui as nuvens de camada única:</a:t>
            </a:r>
          </a:p>
          <a:p>
            <a:pPr lvl="1"/>
            <a:r>
              <a:rPr lang="pt-BR" dirty="0" smtClean="0"/>
              <a:t>Expande seu alcance!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7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Intercloud</a:t>
            </a:r>
            <a:r>
              <a:rPr lang="pt-BR" i="1" dirty="0" smtClean="0"/>
              <a:t>: </a:t>
            </a:r>
            <a:r>
              <a:rPr lang="pt-BR" dirty="0" smtClean="0"/>
              <a:t>Implementação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Primeiramente, centrada no cliente</a:t>
            </a:r>
          </a:p>
          <a:p>
            <a:pPr lvl="1"/>
            <a:r>
              <a:rPr lang="pt-BR" i="1" dirty="0" smtClean="0"/>
              <a:t>Proxies </a:t>
            </a:r>
            <a:r>
              <a:rPr lang="pt-BR" dirty="0" smtClean="0"/>
              <a:t>orquestrarão várias nuvens</a:t>
            </a:r>
          </a:p>
          <a:p>
            <a:pPr lvl="1"/>
            <a:endParaRPr lang="pt-BR" i="1" dirty="0"/>
          </a:p>
          <a:p>
            <a:pPr lvl="1"/>
            <a:endParaRPr lang="pt-BR" i="1" dirty="0" smtClean="0"/>
          </a:p>
          <a:p>
            <a:r>
              <a:rPr lang="pt-BR" dirty="0" smtClean="0"/>
              <a:t>Posteriormente, serviços mais sofisticados para comunicação</a:t>
            </a:r>
          </a:p>
          <a:p>
            <a:pPr lvl="1"/>
            <a:r>
              <a:rPr lang="pt-BR" dirty="0" smtClean="0"/>
              <a:t>Hoje, isso é difícil devido a falta de padronização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0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Introdução: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i="1" dirty="0" smtClean="0"/>
          </a:p>
          <a:p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de uma Única camada</a:t>
            </a:r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Necessidades - Limitações</a:t>
            </a:r>
          </a:p>
          <a:p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 smtClean="0"/>
          </a:p>
          <a:p>
            <a:pPr lvl="1"/>
            <a:r>
              <a:rPr lang="pt-BR" dirty="0" smtClean="0"/>
              <a:t>Modelo da IBM (</a:t>
            </a:r>
            <a:r>
              <a:rPr lang="pt-BR" dirty="0" err="1" smtClean="0"/>
              <a:t>ICStore</a:t>
            </a:r>
            <a:r>
              <a:rPr lang="pt-BR" dirty="0" smtClean="0"/>
              <a:t>)</a:t>
            </a:r>
          </a:p>
          <a:p>
            <a:r>
              <a:rPr lang="pt-BR" dirty="0" smtClean="0"/>
              <a:t>Conclusão</a:t>
            </a:r>
          </a:p>
          <a:p>
            <a:endParaRPr lang="pt-BR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976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333952"/>
          </a:xfrm>
        </p:spPr>
        <p:txBody>
          <a:bodyPr>
            <a:normAutofit/>
          </a:bodyPr>
          <a:lstStyle/>
          <a:p>
            <a:pPr algn="ctr"/>
            <a:r>
              <a:rPr lang="pt-BR" i="1" dirty="0" err="1" smtClean="0"/>
              <a:t>Intercloud</a:t>
            </a:r>
            <a:r>
              <a:rPr lang="pt-BR" i="1" dirty="0" smtClean="0"/>
              <a:t>: </a:t>
            </a:r>
            <a:r>
              <a:rPr lang="pt-BR" dirty="0" smtClean="0"/>
              <a:t>Modelos de Funcionamento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Proposição de Funcionamento </a:t>
            </a:r>
            <a:r>
              <a:rPr lang="pt-BR" dirty="0" smtClean="0"/>
              <a:t>por </a:t>
            </a:r>
            <a:r>
              <a:rPr lang="pt-BR" dirty="0"/>
              <a:t>Bernstein e </a:t>
            </a:r>
            <a:r>
              <a:rPr lang="pt-BR" dirty="0" err="1" smtClean="0"/>
              <a:t>Vij</a:t>
            </a:r>
            <a:endParaRPr lang="pt-BR" dirty="0"/>
          </a:p>
          <a:p>
            <a:endParaRPr lang="pt-BR" i="1" dirty="0"/>
          </a:p>
          <a:p>
            <a:endParaRPr lang="pt-BR" i="1" dirty="0"/>
          </a:p>
          <a:p>
            <a:r>
              <a:rPr lang="pt-BR" dirty="0" smtClean="0"/>
              <a:t>Proposição de Funcionamento pela IBM (</a:t>
            </a:r>
            <a:r>
              <a:rPr lang="pt-BR" i="1" dirty="0" err="1" smtClean="0"/>
              <a:t>ICStore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0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36" y="2435696"/>
            <a:ext cx="6019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Três novos personagens no cenário de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	</a:t>
            </a:r>
          </a:p>
          <a:p>
            <a:pPr lvl="1"/>
            <a:r>
              <a:rPr lang="pt-BR" i="1" dirty="0" err="1" smtClean="0"/>
              <a:t>Intercloud</a:t>
            </a:r>
            <a:r>
              <a:rPr lang="pt-BR" i="1" dirty="0" smtClean="0"/>
              <a:t> Root</a:t>
            </a:r>
          </a:p>
          <a:p>
            <a:pPr lvl="1"/>
            <a:r>
              <a:rPr lang="pt-BR" i="1" dirty="0" err="1" smtClean="0"/>
              <a:t>Intercloud</a:t>
            </a:r>
            <a:r>
              <a:rPr lang="pt-BR" i="1" dirty="0" smtClean="0"/>
              <a:t> </a:t>
            </a:r>
            <a:r>
              <a:rPr lang="pt-BR" i="1" dirty="0" err="1" smtClean="0"/>
              <a:t>Exchanges</a:t>
            </a:r>
            <a:endParaRPr lang="pt-BR" i="1" dirty="0" smtClean="0"/>
          </a:p>
          <a:p>
            <a:pPr lvl="1"/>
            <a:r>
              <a:rPr lang="pt-BR" i="1" dirty="0" smtClean="0"/>
              <a:t>Gateways </a:t>
            </a:r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995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r>
              <a:rPr lang="pt-BR" dirty="0" smtClean="0"/>
              <a:t>: </a:t>
            </a:r>
            <a:r>
              <a:rPr lang="pt-BR" i="1" dirty="0" err="1" smtClean="0"/>
              <a:t>Intercloud</a:t>
            </a:r>
            <a:r>
              <a:rPr lang="pt-BR" i="1" dirty="0" smtClean="0"/>
              <a:t> Root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Mediador </a:t>
            </a:r>
            <a:r>
              <a:rPr lang="pt-BR" dirty="0"/>
              <a:t>entre trocas na </a:t>
            </a:r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r>
              <a:rPr lang="pt-BR" dirty="0" smtClean="0"/>
              <a:t>Resolve </a:t>
            </a:r>
            <a:r>
              <a:rPr lang="pt-BR" dirty="0"/>
              <a:t>o problema </a:t>
            </a:r>
            <a:r>
              <a:rPr lang="pt-BR" dirty="0" smtClean="0"/>
              <a:t>n²</a:t>
            </a:r>
          </a:p>
          <a:p>
            <a:pPr lvl="1"/>
            <a:r>
              <a:rPr lang="pt-BR" dirty="0" smtClean="0"/>
              <a:t>Permite a conectividade </a:t>
            </a:r>
            <a:r>
              <a:rPr lang="pt-BR" dirty="0"/>
              <a:t>entre diferentes </a:t>
            </a:r>
            <a:r>
              <a:rPr lang="pt-BR" dirty="0" smtClean="0"/>
              <a:t>nuvens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1122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r>
              <a:rPr lang="pt-BR" dirty="0" smtClean="0"/>
              <a:t>: </a:t>
            </a:r>
            <a:r>
              <a:rPr lang="pt-BR" i="1" dirty="0" err="1" smtClean="0"/>
              <a:t>Intercloud</a:t>
            </a:r>
            <a:r>
              <a:rPr lang="pt-BR" i="1" dirty="0" smtClean="0"/>
              <a:t> Exchange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Juntamente com o </a:t>
            </a:r>
            <a:r>
              <a:rPr lang="pt-BR" i="1" dirty="0" err="1" smtClean="0"/>
              <a:t>Intercloud</a:t>
            </a:r>
            <a:r>
              <a:rPr lang="pt-BR" i="1" dirty="0" smtClean="0"/>
              <a:t> Root</a:t>
            </a:r>
          </a:p>
          <a:p>
            <a:pPr lvl="1"/>
            <a:r>
              <a:rPr lang="pt-BR" dirty="0" smtClean="0"/>
              <a:t>Facilitar a negociação de diálogo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0821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r>
              <a:rPr lang="pt-BR" dirty="0" smtClean="0"/>
              <a:t>: </a:t>
            </a:r>
            <a:r>
              <a:rPr lang="pt-BR" i="1" dirty="0" smtClean="0"/>
              <a:t>Gateway</a:t>
            </a:r>
            <a:r>
              <a:rPr lang="pt-BR" dirty="0" smtClean="0"/>
              <a:t> </a:t>
            </a:r>
            <a:r>
              <a:rPr lang="pt-BR" i="1" dirty="0" err="1" smtClean="0"/>
              <a:t>Intercloud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Proporcionam mecanismo para apoiar todos os protocolos e padrões da </a:t>
            </a:r>
            <a:r>
              <a:rPr lang="pt-BR" i="1" dirty="0" err="1" smtClean="0"/>
              <a:t>Intercloud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686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de Bernstein e </a:t>
            </a:r>
            <a:r>
              <a:rPr lang="pt-BR" dirty="0" err="1"/>
              <a:t>Vij</a:t>
            </a:r>
            <a:r>
              <a:rPr lang="pt-BR" dirty="0" smtClean="0"/>
              <a:t>: Exemplo de Comunicação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019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5436096" y="2132856"/>
            <a:ext cx="1656184" cy="13681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7019663" y="2356486"/>
            <a:ext cx="504056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380312" y="2033320"/>
            <a:ext cx="147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Precisa de espaço para armazenamento</a:t>
            </a:r>
          </a:p>
        </p:txBody>
      </p:sp>
      <p:sp>
        <p:nvSpPr>
          <p:cNvPr id="12" name="Elipse 11"/>
          <p:cNvSpPr/>
          <p:nvPr/>
        </p:nvSpPr>
        <p:spPr>
          <a:xfrm>
            <a:off x="3275856" y="4683089"/>
            <a:ext cx="1584176" cy="14401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051720" y="3501008"/>
            <a:ext cx="1584176" cy="14401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>
            <a:stCxn id="12" idx="1"/>
            <a:endCxn id="13" idx="5"/>
          </p:cNvCxnSpPr>
          <p:nvPr/>
        </p:nvCxnSpPr>
        <p:spPr>
          <a:xfrm flipH="1" flipV="1">
            <a:off x="3403899" y="4730261"/>
            <a:ext cx="103954" cy="16373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2517371" y="4825262"/>
            <a:ext cx="920131" cy="5910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971600" y="5416303"/>
            <a:ext cx="168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Mediam e facilitam a negociação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659861" y="3789040"/>
            <a:ext cx="1584176" cy="14401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>
            <a:stCxn id="5" idx="4"/>
          </p:cNvCxnSpPr>
          <p:nvPr/>
        </p:nvCxnSpPr>
        <p:spPr>
          <a:xfrm flipH="1">
            <a:off x="5796136" y="3501008"/>
            <a:ext cx="468052" cy="41707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059353" y="4226275"/>
            <a:ext cx="1647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FF0000"/>
                </a:solidFill>
              </a:rPr>
              <a:t>Gateway “</a:t>
            </a:r>
            <a:r>
              <a:rPr lang="pt-BR" b="1" dirty="0" smtClean="0">
                <a:solidFill>
                  <a:srgbClr val="FF0000"/>
                </a:solidFill>
              </a:rPr>
              <a:t>traduz” os dados e coloca na nuvem</a:t>
            </a:r>
            <a:endParaRPr lang="pt-BR" b="1" i="1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201460" y="3918079"/>
            <a:ext cx="916801" cy="89404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angulado 26"/>
          <p:cNvCxnSpPr>
            <a:stCxn id="23" idx="3"/>
            <a:endCxn id="19" idx="4"/>
          </p:cNvCxnSpPr>
          <p:nvPr/>
        </p:nvCxnSpPr>
        <p:spPr>
          <a:xfrm rot="16200000" flipH="1">
            <a:off x="5619834" y="4397085"/>
            <a:ext cx="548002" cy="1116227"/>
          </a:xfrm>
          <a:prstGeom prst="bentConnector3">
            <a:avLst>
              <a:gd name="adj1" fmla="val 141715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  <p:bldP spid="13" grpId="0" animBg="1"/>
      <p:bldP spid="18" grpId="0"/>
      <p:bldP spid="19" grpId="0" animBg="1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Modelo da IBM (</a:t>
            </a:r>
            <a:r>
              <a:rPr lang="pt-BR" i="1" dirty="0" err="1" smtClean="0"/>
              <a:t>ICStore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3106"/>
            <a:ext cx="65341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Cliente </a:t>
            </a:r>
            <a:r>
              <a:rPr lang="pt-BR" i="1" dirty="0" err="1" smtClean="0"/>
              <a:t>ICStore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/>
          </a:bodyPr>
          <a:lstStyle/>
          <a:p>
            <a:r>
              <a:rPr lang="pt-BR" dirty="0" smtClean="0"/>
              <a:t>Orquestra múltiplos serviços de comodidade de armazenamento em nuvem</a:t>
            </a:r>
          </a:p>
          <a:p>
            <a:r>
              <a:rPr lang="pt-BR" dirty="0" smtClean="0"/>
              <a:t>Exemplos:</a:t>
            </a:r>
          </a:p>
          <a:p>
            <a:pPr lvl="1"/>
            <a:r>
              <a:rPr lang="pt-BR" dirty="0" err="1" smtClean="0"/>
              <a:t>Amazon</a:t>
            </a:r>
            <a:r>
              <a:rPr lang="pt-BR" dirty="0" smtClean="0"/>
              <a:t> S3</a:t>
            </a:r>
          </a:p>
          <a:p>
            <a:pPr lvl="1"/>
            <a:r>
              <a:rPr lang="pt-BR" dirty="0" err="1" smtClean="0"/>
              <a:t>Eucalyptus</a:t>
            </a:r>
            <a:endParaRPr lang="pt-BR" dirty="0" smtClean="0"/>
          </a:p>
          <a:p>
            <a:pPr lvl="1"/>
            <a:r>
              <a:rPr lang="pt-BR" dirty="0" err="1" smtClean="0"/>
              <a:t>Nirvanix</a:t>
            </a:r>
            <a:endParaRPr lang="pt-BR" dirty="0" smtClean="0"/>
          </a:p>
          <a:p>
            <a:r>
              <a:rPr lang="pt-BR" dirty="0" smtClean="0"/>
              <a:t>Provê serviço de armazenamento transparente ao cliente final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/>
              <a:t>): Cliente </a:t>
            </a:r>
            <a:r>
              <a:rPr lang="pt-BR" i="1" dirty="0" err="1"/>
              <a:t>ICStore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/>
          </a:bodyPr>
          <a:lstStyle/>
          <a:p>
            <a:r>
              <a:rPr lang="pt-BR" dirty="0" smtClean="0"/>
              <a:t>Transparência ao Cliente</a:t>
            </a:r>
          </a:p>
          <a:p>
            <a:pPr lvl="1"/>
            <a:r>
              <a:rPr lang="pt-BR" dirty="0" smtClean="0"/>
              <a:t>Cliente não precisa saber detalhes da </a:t>
            </a:r>
            <a:r>
              <a:rPr lang="pt-BR" i="1" dirty="0" err="1" smtClean="0"/>
              <a:t>ICStore</a:t>
            </a:r>
            <a:endParaRPr lang="pt-BR" i="1" dirty="0" smtClean="0"/>
          </a:p>
          <a:p>
            <a:pPr lvl="1"/>
            <a:r>
              <a:rPr lang="pt-BR" dirty="0" smtClean="0"/>
              <a:t>Não precisa saber o número de </a:t>
            </a:r>
            <a:r>
              <a:rPr lang="pt-BR" i="1" dirty="0" err="1" smtClean="0"/>
              <a:t>Clouds</a:t>
            </a:r>
            <a:endParaRPr lang="pt-BR" i="1" dirty="0" smtClean="0"/>
          </a:p>
          <a:p>
            <a:pPr lvl="1"/>
            <a:r>
              <a:rPr lang="pt-BR" dirty="0" smtClean="0"/>
              <a:t>Não precisa saber como funciona as </a:t>
            </a:r>
            <a:r>
              <a:rPr lang="pt-BR" dirty="0" err="1" smtClean="0"/>
              <a:t>APIs</a:t>
            </a:r>
            <a:endParaRPr lang="pt-BR" dirty="0" smtClean="0"/>
          </a:p>
          <a:p>
            <a:endParaRPr lang="pt-BR" i="1" dirty="0" smtClean="0"/>
          </a:p>
          <a:p>
            <a:r>
              <a:rPr lang="pt-BR" i="1" dirty="0" err="1" smtClean="0"/>
              <a:t>ICStore</a:t>
            </a:r>
            <a:r>
              <a:rPr lang="pt-BR" dirty="0" smtClean="0"/>
              <a:t> oferece ao cliente final um valor chave, para operações de leitura e escrita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5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Introdução: </a:t>
            </a:r>
            <a:r>
              <a:rPr lang="pt-BR" b="1" i="1" dirty="0" err="1" smtClean="0"/>
              <a:t>Cloud</a:t>
            </a:r>
            <a:r>
              <a:rPr lang="pt-BR" b="1" i="1" dirty="0" smtClean="0"/>
              <a:t> </a:t>
            </a:r>
            <a:r>
              <a:rPr lang="pt-BR" b="1" i="1" dirty="0" err="1" smtClean="0"/>
              <a:t>Computing</a:t>
            </a:r>
            <a:endParaRPr lang="pt-BR" b="1" i="1" dirty="0" smtClean="0"/>
          </a:p>
          <a:p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de uma Única camada</a:t>
            </a:r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/>
              <a:t>Necessidades - Limitações</a:t>
            </a:r>
          </a:p>
          <a:p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 smtClean="0"/>
          </a:p>
          <a:p>
            <a:pPr lvl="1"/>
            <a:r>
              <a:rPr lang="pt-BR" dirty="0" smtClean="0"/>
              <a:t>Modelo da IBM (</a:t>
            </a:r>
            <a:r>
              <a:rPr lang="pt-BR" dirty="0" err="1" smtClean="0"/>
              <a:t>ICStore</a:t>
            </a:r>
            <a:r>
              <a:rPr lang="pt-BR" dirty="0" smtClean="0"/>
              <a:t>)</a:t>
            </a:r>
          </a:p>
          <a:p>
            <a:r>
              <a:rPr lang="pt-BR" dirty="0" smtClean="0"/>
              <a:t>Conclusão</a:t>
            </a:r>
          </a:p>
          <a:p>
            <a:endParaRPr lang="pt-BR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6965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Única nuvem virtual</a:t>
            </a:r>
          </a:p>
          <a:p>
            <a:r>
              <a:rPr lang="pt-BR" dirty="0" smtClean="0"/>
              <a:t>Simplifica operações de portabilidade</a:t>
            </a:r>
          </a:p>
          <a:p>
            <a:r>
              <a:rPr lang="pt-BR" dirty="0" smtClean="0"/>
              <a:t>É acessada diretamente pelo cliente </a:t>
            </a:r>
            <a:r>
              <a:rPr lang="pt-BR" i="1" dirty="0" err="1" smtClean="0"/>
              <a:t>ICStore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1308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</a:t>
            </a:r>
            <a:r>
              <a:rPr lang="pt-BR" i="1" dirty="0" smtClean="0"/>
              <a:t>Back-</a:t>
            </a:r>
            <a:r>
              <a:rPr lang="pt-BR" i="1" dirty="0" err="1" smtClean="0"/>
              <a:t>End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Inserção de novos fornecedores de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i="1" dirty="0" smtClean="0"/>
          </a:p>
          <a:p>
            <a:pPr lvl="1"/>
            <a:r>
              <a:rPr lang="pt-BR" dirty="0" smtClean="0"/>
              <a:t>Modularmente</a:t>
            </a:r>
          </a:p>
          <a:p>
            <a:pPr lvl="1"/>
            <a:r>
              <a:rPr lang="pt-BR" dirty="0" smtClean="0"/>
              <a:t>Desenvolvimento de uma API para conexão com a API da </a:t>
            </a:r>
            <a:r>
              <a:rPr lang="pt-BR" i="1" dirty="0" err="1" smtClean="0"/>
              <a:t>ICStore</a:t>
            </a:r>
            <a:r>
              <a:rPr lang="pt-BR" i="1" dirty="0" smtClean="0"/>
              <a:t>, </a:t>
            </a:r>
            <a:r>
              <a:rPr lang="pt-BR" dirty="0" smtClean="0"/>
              <a:t>a qual é conectada ao cliente final</a:t>
            </a:r>
            <a:endParaRPr lang="pt-BR" i="1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4506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</a:t>
            </a:r>
            <a:r>
              <a:rPr lang="pt-BR" i="1" dirty="0" smtClean="0"/>
              <a:t>Back-</a:t>
            </a:r>
            <a:r>
              <a:rPr lang="pt-BR" i="1" dirty="0" err="1" smtClean="0"/>
              <a:t>End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/>
          <a:lstStyle/>
          <a:p>
            <a:r>
              <a:rPr lang="pt-BR" dirty="0" smtClean="0"/>
              <a:t>Três Camadas:</a:t>
            </a:r>
          </a:p>
          <a:p>
            <a:pPr lvl="1"/>
            <a:r>
              <a:rPr lang="pt-BR" dirty="0" smtClean="0"/>
              <a:t>Confidencialidade</a:t>
            </a:r>
          </a:p>
          <a:p>
            <a:pPr lvl="1"/>
            <a:r>
              <a:rPr lang="pt-BR" dirty="0" smtClean="0"/>
              <a:t>Integridade</a:t>
            </a:r>
          </a:p>
          <a:p>
            <a:pPr lvl="1"/>
            <a:r>
              <a:rPr lang="pt-BR" dirty="0" smtClean="0"/>
              <a:t>Confiabilidade e Consistência</a:t>
            </a:r>
          </a:p>
          <a:p>
            <a:endParaRPr lang="pt-BR" dirty="0" smtClean="0"/>
          </a:p>
          <a:p>
            <a:r>
              <a:rPr lang="pt-BR" dirty="0" smtClean="0"/>
              <a:t>Camadas podem ser ligadas ou desligadas</a:t>
            </a:r>
          </a:p>
          <a:p>
            <a:pPr lvl="1"/>
            <a:r>
              <a:rPr lang="pt-BR" dirty="0" smtClean="0"/>
              <a:t>Desempenho</a:t>
            </a:r>
          </a:p>
          <a:p>
            <a:pPr lvl="1"/>
            <a:r>
              <a:rPr lang="pt-BR" dirty="0" smtClean="0"/>
              <a:t>Restrições Financeiras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3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Confidencialidade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/>
          <a:lstStyle/>
          <a:p>
            <a:r>
              <a:rPr lang="pt-BR" dirty="0" smtClean="0"/>
              <a:t>Chave de criptografia simétrica aplicada nos dados do cliente</a:t>
            </a:r>
          </a:p>
          <a:p>
            <a:pPr lvl="1"/>
            <a:r>
              <a:rPr lang="pt-BR" dirty="0" smtClean="0"/>
              <a:t>AES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066156" cy="33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Confidencialidade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/>
          <a:lstStyle/>
          <a:p>
            <a:r>
              <a:rPr lang="pt-BR" dirty="0" smtClean="0"/>
              <a:t>Desafio:</a:t>
            </a:r>
          </a:p>
          <a:p>
            <a:pPr lvl="1"/>
            <a:r>
              <a:rPr lang="pt-BR" dirty="0" smtClean="0"/>
              <a:t>Gestão de Chaves</a:t>
            </a:r>
          </a:p>
          <a:p>
            <a:r>
              <a:rPr lang="pt-BR" dirty="0" smtClean="0"/>
              <a:t>Duas opções:</a:t>
            </a:r>
          </a:p>
          <a:p>
            <a:pPr lvl="1"/>
            <a:r>
              <a:rPr lang="pt-BR" dirty="0" err="1" smtClean="0"/>
              <a:t>KMaaS</a:t>
            </a:r>
            <a:r>
              <a:rPr lang="pt-BR" dirty="0" smtClean="0"/>
              <a:t> – </a:t>
            </a:r>
            <a:r>
              <a:rPr lang="pt-BR" i="1" dirty="0" smtClean="0"/>
              <a:t>Key Management as a Service</a:t>
            </a:r>
          </a:p>
          <a:p>
            <a:pPr lvl="1"/>
            <a:endParaRPr lang="pt-BR" i="1" dirty="0"/>
          </a:p>
          <a:p>
            <a:pPr lvl="1"/>
            <a:endParaRPr lang="pt-BR" i="1" dirty="0" smtClean="0"/>
          </a:p>
          <a:p>
            <a:pPr marL="365760" lvl="1" indent="0">
              <a:buNone/>
            </a:pPr>
            <a:endParaRPr lang="pt-BR" i="1" dirty="0" smtClean="0"/>
          </a:p>
          <a:p>
            <a:pPr lvl="1"/>
            <a:r>
              <a:rPr lang="pt-BR" dirty="0" smtClean="0"/>
              <a:t>Gestão de chaves na </a:t>
            </a:r>
            <a:r>
              <a:rPr lang="pt-BR" i="1" dirty="0" err="1" smtClean="0"/>
              <a:t>Intercloud</a:t>
            </a:r>
            <a:endParaRPr lang="pt-BR" i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3124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69" y="4051151"/>
            <a:ext cx="2657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/>
          <a:lstStyle/>
          <a:p>
            <a:r>
              <a:rPr lang="pt-BR" dirty="0" smtClean="0"/>
              <a:t>Único cliente: </a:t>
            </a:r>
          </a:p>
          <a:p>
            <a:pPr lvl="1"/>
            <a:r>
              <a:rPr lang="pt-BR" dirty="0" smtClean="0"/>
              <a:t>Árvores de </a:t>
            </a:r>
            <a:r>
              <a:rPr lang="pt-BR" i="1" dirty="0" err="1" smtClean="0"/>
              <a:t>hash</a:t>
            </a:r>
            <a:endParaRPr lang="pt-BR" i="1" dirty="0" smtClean="0"/>
          </a:p>
          <a:p>
            <a:pPr lvl="1"/>
            <a:endParaRPr lang="pt-BR" i="1" dirty="0"/>
          </a:p>
          <a:p>
            <a:pPr marL="365760" lvl="1" indent="0">
              <a:buNone/>
            </a:pPr>
            <a:endParaRPr lang="pt-BR" i="1" dirty="0" smtClean="0"/>
          </a:p>
          <a:p>
            <a:pPr marL="365760" lvl="1" indent="0">
              <a:buNone/>
            </a:pPr>
            <a:endParaRPr lang="pt-BR" i="1" dirty="0" smtClean="0"/>
          </a:p>
          <a:p>
            <a:pPr marL="365760" lvl="1" indent="0">
              <a:buNone/>
            </a:pPr>
            <a:endParaRPr lang="pt-BR" i="1" dirty="0" smtClean="0"/>
          </a:p>
          <a:p>
            <a:r>
              <a:rPr lang="pt-BR" dirty="0" smtClean="0"/>
              <a:t>Múltiplos clientes:</a:t>
            </a:r>
          </a:p>
          <a:p>
            <a:pPr lvl="1"/>
            <a:r>
              <a:rPr lang="pt-BR" dirty="0" smtClean="0"/>
              <a:t>Dependência de uma </a:t>
            </a:r>
            <a:r>
              <a:rPr lang="pt-BR" dirty="0" err="1" smtClean="0"/>
              <a:t>infra-estrutura</a:t>
            </a:r>
            <a:r>
              <a:rPr lang="pt-BR" dirty="0" smtClean="0"/>
              <a:t> de chave pública no cliente</a:t>
            </a:r>
          </a:p>
          <a:p>
            <a:pPr marL="68580" indent="0">
              <a:buNone/>
            </a:pPr>
            <a:endParaRPr lang="pt-BR" i="1" dirty="0" smtClean="0"/>
          </a:p>
          <a:p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1954692" cy="30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</a:t>
            </a:r>
            <a:r>
              <a:rPr lang="pt-BR" dirty="0"/>
              <a:t>Confiabilidade e Consistência: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/>
          <a:lstStyle/>
          <a:p>
            <a:r>
              <a:rPr lang="pt-BR" dirty="0" smtClean="0"/>
              <a:t>Protocolos que, após os dados passarem (opcionalmente) através das camadas de confidencialidade e integridade, </a:t>
            </a:r>
            <a:r>
              <a:rPr lang="pt-BR" b="1" dirty="0" smtClean="0"/>
              <a:t>replicam os dados</a:t>
            </a:r>
          </a:p>
          <a:p>
            <a:r>
              <a:rPr lang="pt-BR" dirty="0" smtClean="0"/>
              <a:t>Seleção de objetivos da aplicação final</a:t>
            </a:r>
          </a:p>
          <a:p>
            <a:pPr lvl="1"/>
            <a:r>
              <a:rPr lang="pt-BR" dirty="0" smtClean="0"/>
              <a:t>Desempenho</a:t>
            </a:r>
          </a:p>
          <a:p>
            <a:pPr lvl="1"/>
            <a:r>
              <a:rPr lang="pt-BR" dirty="0" smtClean="0"/>
              <a:t>Restrições Monetárias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6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Modelo da IBM (</a:t>
            </a:r>
            <a:r>
              <a:rPr lang="pt-BR" i="1" dirty="0" err="1"/>
              <a:t>ICStore</a:t>
            </a:r>
            <a:r>
              <a:rPr lang="pt-BR" dirty="0" smtClean="0"/>
              <a:t>): </a:t>
            </a:r>
            <a:r>
              <a:rPr lang="pt-BR" dirty="0"/>
              <a:t>Confiabilidade e Consistência: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8502"/>
            <a:ext cx="4824536" cy="376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0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Introdução: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i="1" dirty="0" smtClean="0"/>
          </a:p>
          <a:p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de uma Única camada</a:t>
            </a:r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Necessidades - Limitações</a:t>
            </a:r>
          </a:p>
          <a:p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 smtClean="0"/>
          </a:p>
          <a:p>
            <a:pPr lvl="1"/>
            <a:r>
              <a:rPr lang="pt-BR" dirty="0" smtClean="0"/>
              <a:t>Modelo da IBM (</a:t>
            </a:r>
            <a:r>
              <a:rPr lang="pt-BR" dirty="0" err="1" smtClean="0"/>
              <a:t>ICStore</a:t>
            </a:r>
            <a:r>
              <a:rPr lang="pt-BR" dirty="0" smtClean="0"/>
              <a:t>)</a:t>
            </a:r>
          </a:p>
          <a:p>
            <a:r>
              <a:rPr lang="pt-BR" b="1" dirty="0" smtClean="0"/>
              <a:t>Conclusão</a:t>
            </a:r>
          </a:p>
          <a:p>
            <a:endParaRPr lang="pt-BR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7305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01692"/>
          </a:xfrm>
        </p:spPr>
        <p:txBody>
          <a:bodyPr/>
          <a:lstStyle/>
          <a:p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</a:p>
          <a:p>
            <a:pPr lvl="1"/>
            <a:r>
              <a:rPr lang="pt-BR" dirty="0" smtClean="0"/>
              <a:t>Provável </a:t>
            </a:r>
            <a:r>
              <a:rPr lang="pt-BR" dirty="0" smtClean="0"/>
              <a:t>nova arquitetura de software</a:t>
            </a:r>
          </a:p>
          <a:p>
            <a:pPr lvl="1"/>
            <a:r>
              <a:rPr lang="pt-BR" dirty="0" smtClean="0"/>
              <a:t>Cliente final economiza em </a:t>
            </a:r>
            <a:r>
              <a:rPr lang="pt-BR" dirty="0" smtClean="0"/>
              <a:t>infraestrutura</a:t>
            </a:r>
            <a:endParaRPr lang="pt-BR" dirty="0" smtClean="0"/>
          </a:p>
          <a:p>
            <a:pPr lvl="1"/>
            <a:r>
              <a:rPr lang="pt-BR" dirty="0" smtClean="0"/>
              <a:t>Preocupação com Aspectos de Segurança</a:t>
            </a:r>
          </a:p>
        </p:txBody>
      </p:sp>
    </p:spTree>
    <p:extLst>
      <p:ext uri="{BB962C8B-B14F-4D97-AF65-F5344CB8AC3E}">
        <p14:creationId xmlns:p14="http://schemas.microsoft.com/office/powerpoint/2010/main" val="33714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Introdução: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Surgiu em 2006</a:t>
            </a:r>
          </a:p>
          <a:p>
            <a:r>
              <a:rPr lang="pt-BR" dirty="0" smtClean="0"/>
              <a:t>Está se tornando uma das palavras-chave em TI</a:t>
            </a:r>
          </a:p>
          <a:p>
            <a:r>
              <a:rPr lang="pt-BR" dirty="0" smtClean="0"/>
              <a:t>Infraestrutura </a:t>
            </a:r>
            <a:r>
              <a:rPr lang="pt-BR" dirty="0" smtClean="0"/>
              <a:t>de comunicação entre componentes </a:t>
            </a:r>
            <a:r>
              <a:rPr lang="pt-BR" dirty="0" smtClean="0"/>
              <a:t>arquiteturais</a:t>
            </a:r>
            <a:r>
              <a:rPr lang="pt-BR" dirty="0" smtClean="0"/>
              <a:t>, baseada em um abstração que oculta à complexidade de </a:t>
            </a:r>
            <a:r>
              <a:rPr lang="pt-BR" dirty="0" smtClean="0"/>
              <a:t>infraestrutura </a:t>
            </a:r>
            <a:endParaRPr lang="pt-BR" dirty="0"/>
          </a:p>
          <a:p>
            <a:r>
              <a:rPr lang="pt-BR" dirty="0" smtClean="0"/>
              <a:t>Provida como um serviço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4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01692"/>
          </a:xfrm>
        </p:spPr>
        <p:txBody>
          <a:bodyPr/>
          <a:lstStyle/>
          <a:p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r>
              <a:rPr lang="pt-BR" dirty="0" smtClean="0"/>
              <a:t>Assunto Teórico</a:t>
            </a:r>
          </a:p>
          <a:p>
            <a:pPr lvl="1"/>
            <a:r>
              <a:rPr lang="pt-BR" dirty="0" smtClean="0"/>
              <a:t>Futuro próximo da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dirty="0" smtClean="0"/>
          </a:p>
          <a:p>
            <a:pPr lvl="1"/>
            <a:r>
              <a:rPr lang="pt-BR" dirty="0" smtClean="0"/>
              <a:t>Interoperabilidade entre nuvens</a:t>
            </a:r>
          </a:p>
          <a:p>
            <a:pPr lvl="1"/>
            <a:r>
              <a:rPr lang="pt-BR" dirty="0" smtClean="0"/>
              <a:t>Melhoria de Segurança </a:t>
            </a:r>
          </a:p>
          <a:p>
            <a:pPr lvl="2"/>
            <a:r>
              <a:rPr lang="pt-BR" dirty="0"/>
              <a:t>Confidencialidade</a:t>
            </a:r>
          </a:p>
          <a:p>
            <a:pPr lvl="2"/>
            <a:r>
              <a:rPr lang="pt-BR" dirty="0"/>
              <a:t>Integridade</a:t>
            </a:r>
          </a:p>
          <a:p>
            <a:pPr lvl="2"/>
            <a:r>
              <a:rPr lang="pt-BR" dirty="0" smtClean="0"/>
              <a:t>Confiabilidade</a:t>
            </a:r>
          </a:p>
          <a:p>
            <a:pPr lvl="2"/>
            <a:r>
              <a:rPr lang="pt-BR" dirty="0" smtClean="0"/>
              <a:t>Consistência</a:t>
            </a:r>
          </a:p>
          <a:p>
            <a:pPr lvl="1"/>
            <a:r>
              <a:rPr lang="pt-BR" dirty="0" smtClean="0"/>
              <a:t>Investimento IBM</a:t>
            </a:r>
          </a:p>
          <a:p>
            <a:pPr marL="6858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53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Introdução: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Esses serviços são conhecidos como:</a:t>
            </a:r>
          </a:p>
          <a:p>
            <a:pPr lvl="1"/>
            <a:r>
              <a:rPr lang="pt-BR" dirty="0" err="1" smtClean="0"/>
              <a:t>IaaS</a:t>
            </a:r>
            <a:r>
              <a:rPr lang="pt-BR" dirty="0" smtClean="0"/>
              <a:t> - </a:t>
            </a:r>
            <a:r>
              <a:rPr lang="en-US" i="1" dirty="0" smtClean="0"/>
              <a:t>Infrastructure</a:t>
            </a:r>
            <a:r>
              <a:rPr lang="pt-BR" i="1" dirty="0" smtClean="0"/>
              <a:t> </a:t>
            </a:r>
            <a:r>
              <a:rPr lang="pt-BR" i="1" dirty="0"/>
              <a:t>as a </a:t>
            </a:r>
            <a:r>
              <a:rPr lang="pt-BR" i="1" dirty="0" smtClean="0"/>
              <a:t>Service</a:t>
            </a:r>
          </a:p>
          <a:p>
            <a:pPr marL="365760" lvl="1" indent="0">
              <a:buNone/>
            </a:pPr>
            <a:endParaRPr lang="pt-BR" dirty="0"/>
          </a:p>
          <a:p>
            <a:pPr lvl="1"/>
            <a:r>
              <a:rPr lang="pt-BR" i="1" dirty="0" err="1" smtClean="0"/>
              <a:t>PaaS</a:t>
            </a:r>
            <a:r>
              <a:rPr lang="pt-BR" i="1" dirty="0" smtClean="0"/>
              <a:t> -</a:t>
            </a:r>
            <a:r>
              <a:rPr lang="pt-BR" dirty="0" smtClean="0"/>
              <a:t> </a:t>
            </a:r>
            <a:r>
              <a:rPr lang="pt-BR" i="1" dirty="0"/>
              <a:t>Platform as a </a:t>
            </a:r>
            <a:r>
              <a:rPr lang="pt-BR" i="1" dirty="0" smtClean="0"/>
              <a:t>Service</a:t>
            </a:r>
          </a:p>
          <a:p>
            <a:pPr marL="365760" lvl="1" indent="0">
              <a:buNone/>
            </a:pPr>
            <a:endParaRPr lang="pt-BR" dirty="0"/>
          </a:p>
          <a:p>
            <a:pPr lvl="1"/>
            <a:r>
              <a:rPr lang="pt-BR" i="1" dirty="0" err="1" smtClean="0"/>
              <a:t>SaaS</a:t>
            </a:r>
            <a:r>
              <a:rPr lang="pt-BR" dirty="0" smtClean="0"/>
              <a:t> - </a:t>
            </a:r>
            <a:r>
              <a:rPr lang="pt-BR" i="1" dirty="0"/>
              <a:t>Software as a </a:t>
            </a:r>
            <a:r>
              <a:rPr lang="pt-BR" i="1" dirty="0" smtClean="0"/>
              <a:t>Service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2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Iaas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3" y="2323653"/>
            <a:ext cx="6696860" cy="268952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Capacidade </a:t>
            </a:r>
            <a:r>
              <a:rPr lang="pt-BR" dirty="0"/>
              <a:t>que o provedor tem de oferecer uma infraestrutura de processamento e armazenamento de forma </a:t>
            </a:r>
            <a:r>
              <a:rPr lang="pt-BR" dirty="0" smtClean="0"/>
              <a:t>transparente</a:t>
            </a:r>
          </a:p>
          <a:p>
            <a:r>
              <a:rPr lang="pt-BR" dirty="0" smtClean="0"/>
              <a:t>Exemplos de </a:t>
            </a:r>
            <a:r>
              <a:rPr lang="pt-BR" dirty="0" err="1" smtClean="0"/>
              <a:t>Iaas</a:t>
            </a:r>
            <a:r>
              <a:rPr lang="pt-BR" dirty="0" smtClean="0"/>
              <a:t>: </a:t>
            </a:r>
          </a:p>
          <a:p>
            <a:pPr lvl="1"/>
            <a:r>
              <a:rPr lang="pt-BR" dirty="0" err="1" smtClean="0"/>
              <a:t>Amazon</a:t>
            </a:r>
            <a:r>
              <a:rPr lang="pt-BR" dirty="0" smtClean="0"/>
              <a:t> EC2</a:t>
            </a:r>
          </a:p>
          <a:p>
            <a:pPr lvl="1"/>
            <a:r>
              <a:rPr lang="pt-BR" dirty="0" err="1" smtClean="0"/>
              <a:t>Eucalyptus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5505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Paas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76153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Capacidade </a:t>
            </a:r>
            <a:r>
              <a:rPr lang="pt-BR" dirty="0"/>
              <a:t>oferecida pelo provedor para o usuário desenvolver aplicações que serão executadas e disponibilizadas em </a:t>
            </a:r>
            <a:r>
              <a:rPr lang="pt-BR" dirty="0" smtClean="0"/>
              <a:t>nuvem</a:t>
            </a:r>
          </a:p>
          <a:p>
            <a:r>
              <a:rPr lang="pt-BR" dirty="0" smtClean="0"/>
              <a:t>Exemplos de </a:t>
            </a:r>
            <a:r>
              <a:rPr lang="pt-BR" dirty="0" err="1" smtClean="0"/>
              <a:t>PaaS</a:t>
            </a:r>
            <a:r>
              <a:rPr lang="pt-BR" i="1" dirty="0" smtClean="0"/>
              <a:t>:</a:t>
            </a:r>
          </a:p>
          <a:p>
            <a:pPr lvl="1"/>
            <a:r>
              <a:rPr lang="pt-BR" i="1" dirty="0" smtClean="0"/>
              <a:t>Google </a:t>
            </a:r>
            <a:r>
              <a:rPr lang="pt-BR" i="1" dirty="0" err="1" smtClean="0"/>
              <a:t>AppEngine</a:t>
            </a:r>
            <a:endParaRPr lang="pt-BR" i="1" dirty="0" smtClean="0"/>
          </a:p>
          <a:p>
            <a:pPr lvl="1"/>
            <a:r>
              <a:rPr lang="pt-BR" i="1" dirty="0" smtClean="0"/>
              <a:t>Microsoft </a:t>
            </a:r>
            <a:r>
              <a:rPr lang="pt-BR" i="1" dirty="0" err="1"/>
              <a:t>Azure</a:t>
            </a:r>
            <a:r>
              <a:rPr lang="pt-BR" i="1" dirty="0"/>
              <a:t>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60" y="4967436"/>
            <a:ext cx="55530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SaaS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aplicações hospedadas nas nuvens</a:t>
            </a:r>
          </a:p>
          <a:p>
            <a:r>
              <a:rPr lang="pt-BR" dirty="0" smtClean="0"/>
              <a:t>Exemplos de </a:t>
            </a:r>
            <a:r>
              <a:rPr lang="pt-BR" dirty="0" err="1" smtClean="0"/>
              <a:t>SaaS</a:t>
            </a:r>
            <a:r>
              <a:rPr lang="pt-BR" dirty="0" smtClean="0"/>
              <a:t>:</a:t>
            </a:r>
          </a:p>
          <a:p>
            <a:pPr lvl="1"/>
            <a:r>
              <a:rPr lang="pt-BR" i="1" dirty="0" smtClean="0"/>
              <a:t>Google </a:t>
            </a:r>
            <a:r>
              <a:rPr lang="pt-BR" i="1" dirty="0" err="1" smtClean="0"/>
              <a:t>Docs</a:t>
            </a:r>
            <a:endParaRPr lang="pt-BR" i="1" dirty="0" smtClean="0"/>
          </a:p>
          <a:p>
            <a:pPr lvl="1"/>
            <a:r>
              <a:rPr lang="pt-BR" i="1" dirty="0" err="1" smtClean="0"/>
              <a:t>SalesForce</a:t>
            </a:r>
            <a:r>
              <a:rPr lang="pt-BR" i="1" dirty="0" smtClean="0"/>
              <a:t>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56197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Introdução: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endParaRPr lang="pt-BR" i="1" dirty="0" smtClean="0"/>
          </a:p>
          <a:p>
            <a:r>
              <a:rPr lang="pt-BR" b="1" i="1" dirty="0" err="1" smtClean="0"/>
              <a:t>Cloud</a:t>
            </a:r>
            <a:r>
              <a:rPr lang="pt-BR" b="1" i="1" dirty="0" smtClean="0"/>
              <a:t> </a:t>
            </a:r>
            <a:r>
              <a:rPr lang="pt-BR" b="1" i="1" dirty="0" err="1" smtClean="0"/>
              <a:t>Computing</a:t>
            </a:r>
            <a:r>
              <a:rPr lang="pt-BR" b="1" i="1" dirty="0" smtClean="0"/>
              <a:t> </a:t>
            </a:r>
            <a:r>
              <a:rPr lang="pt-BR" b="1" dirty="0" smtClean="0"/>
              <a:t>de uma Única camada</a:t>
            </a:r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/>
              <a:t>Necessidades - Limitações</a:t>
            </a:r>
          </a:p>
          <a:p>
            <a:r>
              <a:rPr lang="pt-BR" i="1" dirty="0" err="1" smtClean="0"/>
              <a:t>Intercloud</a:t>
            </a:r>
            <a:endParaRPr lang="pt-BR" i="1" dirty="0" smtClean="0"/>
          </a:p>
          <a:p>
            <a:pPr lvl="1"/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Modelo de Bernstein e </a:t>
            </a:r>
            <a:r>
              <a:rPr lang="pt-BR" dirty="0" err="1" smtClean="0"/>
              <a:t>Vij</a:t>
            </a:r>
            <a:endParaRPr lang="pt-BR" dirty="0" smtClean="0"/>
          </a:p>
          <a:p>
            <a:pPr lvl="1"/>
            <a:r>
              <a:rPr lang="pt-BR" dirty="0" smtClean="0"/>
              <a:t>Modelo da IBM (</a:t>
            </a:r>
            <a:r>
              <a:rPr lang="pt-BR" dirty="0" err="1" smtClean="0"/>
              <a:t>ICStore</a:t>
            </a:r>
            <a:r>
              <a:rPr lang="pt-BR" dirty="0" smtClean="0"/>
              <a:t>)</a:t>
            </a:r>
          </a:p>
          <a:p>
            <a:r>
              <a:rPr lang="pt-BR" dirty="0" smtClean="0"/>
              <a:t>Conclusão</a:t>
            </a:r>
          </a:p>
          <a:p>
            <a:endParaRPr lang="pt-BR" dirty="0" smtClean="0"/>
          </a:p>
          <a:p>
            <a:pPr lvl="1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0864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a 2">
      <a:dk1>
        <a:sysClr val="windowText" lastClr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283138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907</Words>
  <Application>Microsoft Office PowerPoint</Application>
  <PresentationFormat>Apresentação na tela (4:3)</PresentationFormat>
  <Paragraphs>218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Austin</vt:lpstr>
      <vt:lpstr>Intercloud</vt:lpstr>
      <vt:lpstr>Agenda</vt:lpstr>
      <vt:lpstr>Agenda</vt:lpstr>
      <vt:lpstr>Introdução: Cloud Computing</vt:lpstr>
      <vt:lpstr>Introdução: Cloud Computing</vt:lpstr>
      <vt:lpstr>Iaas</vt:lpstr>
      <vt:lpstr>Paas</vt:lpstr>
      <vt:lpstr>SaaS</vt:lpstr>
      <vt:lpstr>Agenda</vt:lpstr>
      <vt:lpstr>Cloud Computing de Domínio Único</vt:lpstr>
      <vt:lpstr>Características Cloud Computing de Domínio Único</vt:lpstr>
      <vt:lpstr>Necessidade Cloud de Domínio Único</vt:lpstr>
      <vt:lpstr>Necessidade Cloud de Domínio Único</vt:lpstr>
      <vt:lpstr>Agenda</vt:lpstr>
      <vt:lpstr>Intercloud: Analogia</vt:lpstr>
      <vt:lpstr>Intercloud: Analogia</vt:lpstr>
      <vt:lpstr>Intercloud: Características</vt:lpstr>
      <vt:lpstr>Intecloud: Características</vt:lpstr>
      <vt:lpstr>Intercloud: Implementação</vt:lpstr>
      <vt:lpstr>Intercloud: Modelos de Funcionamento</vt:lpstr>
      <vt:lpstr>Modelo de Bernstein e Vij</vt:lpstr>
      <vt:lpstr>Modelo de Bernstein e Vij</vt:lpstr>
      <vt:lpstr>Modelo de Bernstein e Vij: Intercloud Root</vt:lpstr>
      <vt:lpstr>Modelo de Bernstein e Vij: Intercloud Exchange</vt:lpstr>
      <vt:lpstr>Modelo de Bernstein e Vij: Gateway Intercloud</vt:lpstr>
      <vt:lpstr>Modelo de Bernstein e Vij: Exemplo de Comunicação</vt:lpstr>
      <vt:lpstr>Modelo da IBM (ICStore)</vt:lpstr>
      <vt:lpstr>Modelo da IBM (ICStore): Cliente ICStore</vt:lpstr>
      <vt:lpstr>Modelo da IBM (ICStore): Cliente ICStore</vt:lpstr>
      <vt:lpstr>Modelo da IBM (ICStore): Resumo</vt:lpstr>
      <vt:lpstr>Modelo da IBM (ICStore): Back-End</vt:lpstr>
      <vt:lpstr>Modelo da IBM (ICStore): Back-End</vt:lpstr>
      <vt:lpstr>Modelo da IBM (ICStore): Confidencialidade</vt:lpstr>
      <vt:lpstr>Modelo da IBM (ICStore): Confidencialidade</vt:lpstr>
      <vt:lpstr>Modelo da IBM (ICStore): Integridade</vt:lpstr>
      <vt:lpstr>Modelo da IBM (ICStore): Confiabilidade e Consistência: </vt:lpstr>
      <vt:lpstr>Modelo da IBM (ICStore): Confiabilidade e Consistência: </vt:lpstr>
      <vt:lpstr>Agenda</vt:lpstr>
      <vt:lpstr>Conclusão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Intercloud</dc:title>
  <dc:creator>Cauê</dc:creator>
  <cp:lastModifiedBy>Cauê</cp:lastModifiedBy>
  <cp:revision>35</cp:revision>
  <cp:lastPrinted>2011-06-10T01:28:17Z</cp:lastPrinted>
  <dcterms:created xsi:type="dcterms:W3CDTF">2011-06-08T10:56:10Z</dcterms:created>
  <dcterms:modified xsi:type="dcterms:W3CDTF">2011-06-10T02:05:12Z</dcterms:modified>
</cp:coreProperties>
</file>