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3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49" autoAdjust="0"/>
  </p:normalViewPr>
  <p:slideViewPr>
    <p:cSldViewPr>
      <p:cViewPr>
        <p:scale>
          <a:sx n="60" d="100"/>
          <a:sy n="60" d="100"/>
        </p:scale>
        <p:origin x="-135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926B-C700-419D-9F1D-A49EE4CAE445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D11CC-E039-402F-83DF-70D33B631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22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dirty="0" smtClean="0"/>
              <a:t>migração dos softwares</a:t>
            </a:r>
            <a:r>
              <a:rPr lang="pt-BR" baseline="0" dirty="0" smtClean="0"/>
              <a:t> existentes para a nuvem e o impacto que a utilização de serviços sob demanda no contexto atual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necessidade de criação de novos protocolos de acordo com a necessidade de contextos específicos 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dificuldade que isso representa criação de novos protocolos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Requisitos de controle: escalabilidade, segurança, migração de VMs. dificuldade que isso representa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Situação ideal: </a:t>
            </a:r>
            <a:r>
              <a:rPr lang="pt-BR" baseline="0" dirty="0" smtClean="0"/>
              <a:t>um paradigma de controle em que o plano de controle é desacoplado do plano de encaminhamento e construído como um sistema distribuído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Determina </a:t>
            </a:r>
            <a:r>
              <a:rPr lang="pt-BR" baseline="0" dirty="0" err="1" smtClean="0"/>
              <a:t>caracteristicas</a:t>
            </a:r>
            <a:r>
              <a:rPr lang="pt-BR" baseline="0" dirty="0" smtClean="0"/>
              <a:t> da aplicação: </a:t>
            </a:r>
            <a:r>
              <a:rPr lang="pt-BR" baseline="0" dirty="0" err="1" smtClean="0"/>
              <a:t>consistencia</a:t>
            </a:r>
            <a:r>
              <a:rPr lang="pt-BR" baseline="0" dirty="0" smtClean="0"/>
              <a:t>, escalabilidade, durabilidade de dados, </a:t>
            </a:r>
            <a:r>
              <a:rPr lang="pt-BR" baseline="0" dirty="0" err="1" smtClean="0"/>
              <a:t>etc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Modelo de dados representa a infraestrutura de rede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Modelo de dados representa a infraestrutura de rede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Mecanismo de replicação e distribuição: é através dela que a Onix implementa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Modelo de dados representa a infraestrutura de rede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Eficiência </a:t>
            </a:r>
            <a:r>
              <a:rPr lang="pt-BR" baseline="0" dirty="0" smtClean="0"/>
              <a:t>x Necessidade: Sem garantias... Torna operações mais eficientes, mas às vezes é necessário sabe do status de uma </a:t>
            </a:r>
            <a:r>
              <a:rPr lang="pt-BR" baseline="0" dirty="0" err="1" smtClean="0"/>
              <a:t>operção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{requisição, liberação} de acesso exclusivo: garantes unicidade de atuação local, mas não distribuída. Daí a necessidade dos mecanismos de </a:t>
            </a:r>
            <a:r>
              <a:rPr lang="pt-BR" baseline="0" dirty="0" err="1" smtClean="0"/>
              <a:t>ditribuiçãio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err="1" smtClean="0"/>
              <a:t>Frequencia</a:t>
            </a:r>
            <a:r>
              <a:rPr lang="pt-BR" baseline="0" dirty="0" smtClean="0"/>
              <a:t> de atualização de espaço compartilhado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Requisitos de consistência: aplicação implementa usando facilidades de coordenação para implementar bloqueio </a:t>
            </a:r>
            <a:r>
              <a:rPr lang="pt-BR" baseline="0" dirty="0" err="1" smtClean="0"/>
              <a:t>distribuido</a:t>
            </a:r>
            <a:r>
              <a:rPr lang="pt-BR" baseline="0" dirty="0" smtClean="0"/>
              <a:t> ou </a:t>
            </a:r>
            <a:r>
              <a:rPr lang="pt-BR" baseline="0" dirty="0" err="1" smtClean="0"/>
              <a:t>alg</a:t>
            </a:r>
            <a:r>
              <a:rPr lang="pt-BR" baseline="0" dirty="0" smtClean="0"/>
              <a:t> de consenso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PARA AMBOS A PLATAFORMA OFERECE UM FRAMEWORK PARA AS </a:t>
            </a:r>
            <a:r>
              <a:rPr lang="pt-BR" baseline="0" dirty="0" smtClean="0"/>
              <a:t>IMPLEMENTAÇÔES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Problema de desempenho: Necessita de controle de </a:t>
            </a:r>
            <a:r>
              <a:rPr lang="pt-BR" baseline="0" dirty="0" err="1" smtClean="0"/>
              <a:t>concorrencia</a:t>
            </a:r>
            <a:r>
              <a:rPr lang="pt-BR" baseline="0" dirty="0" smtClean="0"/>
              <a:t> e técnicas de recuperação de falhas</a:t>
            </a: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err="1" smtClean="0"/>
              <a:t>Util</a:t>
            </a:r>
            <a:r>
              <a:rPr lang="pt-BR" baseline="0" dirty="0" smtClean="0"/>
              <a:t> para estados de rede  que requerem altas taxas de atualização e disponibilidade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Relaxamento na </a:t>
            </a:r>
            <a:r>
              <a:rPr lang="pt-BR" baseline="0" dirty="0" err="1" smtClean="0"/>
              <a:t>consistencia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Requisitos de consistência: aplicação implementa usando facilidades de coordenação para implementar bloqueio </a:t>
            </a:r>
            <a:r>
              <a:rPr lang="pt-BR" baseline="0" dirty="0" err="1" smtClean="0"/>
              <a:t>distribuido</a:t>
            </a:r>
            <a:r>
              <a:rPr lang="pt-BR" baseline="0" dirty="0" smtClean="0"/>
              <a:t> ou </a:t>
            </a:r>
            <a:r>
              <a:rPr lang="pt-BR" baseline="0" dirty="0" err="1" smtClean="0"/>
              <a:t>alg</a:t>
            </a:r>
            <a:r>
              <a:rPr lang="pt-BR" baseline="0" dirty="0" smtClean="0"/>
              <a:t> de consenso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PARA AMBOS A PLATAFORMA OFERECE UM FRAMEWORK PARA AS IMPLEMENTAÇÔES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Mecanismos de distribuição não interage </a:t>
            </a:r>
            <a:r>
              <a:rPr lang="pt-BR" baseline="0" dirty="0" err="1" smtClean="0"/>
              <a:t>diretamento</a:t>
            </a:r>
            <a:r>
              <a:rPr lang="pt-BR" baseline="0" dirty="0" smtClean="0"/>
              <a:t> com os elementos de rede ou outras instancias Onix, eles importam e exportam dados da </a:t>
            </a:r>
            <a:r>
              <a:rPr lang="pt-BR" baseline="0" dirty="0" smtClean="0"/>
              <a:t>NIB então, ...</a:t>
            </a:r>
          </a:p>
          <a:p>
            <a:pPr marL="171450" indent="-171450">
              <a:buFontTx/>
              <a:buChar char="-"/>
            </a:pPr>
            <a:r>
              <a:rPr lang="pt-BR" sz="1200" dirty="0" smtClean="0">
                <a:latin typeface="Segan" pitchFamily="2" charset="0"/>
              </a:rPr>
              <a:t>... Aplicação declara que dados import./export.: suporta</a:t>
            </a:r>
            <a:r>
              <a:rPr lang="pt-BR" sz="1200" baseline="0" dirty="0" smtClean="0">
                <a:latin typeface="Segan" pitchFamily="2" charset="0"/>
              </a:rPr>
              <a:t> </a:t>
            </a:r>
            <a:r>
              <a:rPr lang="pt-BR" sz="1200" baseline="0" dirty="0" err="1" smtClean="0">
                <a:latin typeface="Segan" pitchFamily="2" charset="0"/>
              </a:rPr>
              <a:t>apps</a:t>
            </a:r>
            <a:r>
              <a:rPr lang="pt-BR" sz="1200" baseline="0" dirty="0" smtClean="0">
                <a:latin typeface="Segan" pitchFamily="2" charset="0"/>
              </a:rPr>
              <a:t> com </a:t>
            </a:r>
            <a:r>
              <a:rPr lang="pt-BR" sz="1200" baseline="0" dirty="0" err="1" smtClean="0">
                <a:latin typeface="Segan" pitchFamily="2" charset="0"/>
              </a:rPr>
              <a:t>difer</a:t>
            </a:r>
            <a:r>
              <a:rPr lang="pt-BR" sz="1200" baseline="0" dirty="0" smtClean="0">
                <a:latin typeface="Segan" pitchFamily="2" charset="0"/>
              </a:rPr>
              <a:t> </a:t>
            </a:r>
            <a:r>
              <a:rPr lang="pt-BR" sz="1200" baseline="0" dirty="0" err="1" smtClean="0">
                <a:latin typeface="Segan" pitchFamily="2" charset="0"/>
              </a:rPr>
              <a:t>req</a:t>
            </a:r>
            <a:r>
              <a:rPr lang="pt-BR" sz="1200" baseline="0" dirty="0" smtClean="0">
                <a:latin typeface="Segan" pitchFamily="2" charset="0"/>
              </a:rPr>
              <a:t> de </a:t>
            </a:r>
            <a:r>
              <a:rPr lang="pt-BR" sz="1200" baseline="0" dirty="0" err="1" smtClean="0">
                <a:latin typeface="Segan" pitchFamily="2" charset="0"/>
              </a:rPr>
              <a:t>confiab</a:t>
            </a:r>
            <a:r>
              <a:rPr lang="pt-BR" sz="1200" baseline="0" dirty="0" smtClean="0">
                <a:latin typeface="Segan" pitchFamily="2" charset="0"/>
              </a:rPr>
              <a:t> e </a:t>
            </a:r>
            <a:r>
              <a:rPr lang="pt-BR" sz="1200" baseline="0" dirty="0" err="1" smtClean="0">
                <a:latin typeface="Segan" pitchFamily="2" charset="0"/>
              </a:rPr>
              <a:t>escalab</a:t>
            </a: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Algoritmos de </a:t>
            </a:r>
            <a:r>
              <a:rPr lang="pt-BR" baseline="0" dirty="0" err="1" smtClean="0"/>
              <a:t>consistencia</a:t>
            </a:r>
            <a:r>
              <a:rPr lang="pt-BR" baseline="0" dirty="0" smtClean="0"/>
              <a:t> para dados que requeiram </a:t>
            </a:r>
            <a:r>
              <a:rPr lang="pt-BR" baseline="0" dirty="0" err="1" smtClean="0"/>
              <a:t>consistencia</a:t>
            </a:r>
            <a:r>
              <a:rPr lang="pt-BR" baseline="0" dirty="0" smtClean="0"/>
              <a:t> forte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Detecção e resolução de conflitos para casos de exceção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dirty="0" smtClean="0"/>
              <a:t>Proposta: modelo de controle distribuído, rodando</a:t>
            </a:r>
            <a:r>
              <a:rPr lang="pt-BR" baseline="0" dirty="0" smtClean="0"/>
              <a:t> em uma ou mais servidores... Que supervisiona um conjunto de switches e...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Manipula a distribuição de estados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Algoritmos de </a:t>
            </a:r>
            <a:r>
              <a:rPr lang="pt-BR" baseline="0" dirty="0" err="1" smtClean="0"/>
              <a:t>consistencia</a:t>
            </a:r>
            <a:r>
              <a:rPr lang="pt-BR" baseline="0" dirty="0" smtClean="0"/>
              <a:t> para dados que requeiram </a:t>
            </a:r>
            <a:r>
              <a:rPr lang="pt-BR" baseline="0" dirty="0" err="1" smtClean="0"/>
              <a:t>consistencia</a:t>
            </a:r>
            <a:r>
              <a:rPr lang="pt-BR" baseline="0" dirty="0" smtClean="0"/>
              <a:t> forte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Detecção e resolução de conflitos para casos de exceção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Interface deve permanecer a mesma: interface do componente binário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err="1" smtClean="0"/>
              <a:t>Persistencia</a:t>
            </a:r>
            <a:r>
              <a:rPr lang="pt-BR" baseline="0" dirty="0" smtClean="0"/>
              <a:t> no BD por que a localização das </a:t>
            </a:r>
            <a:r>
              <a:rPr lang="pt-BR" baseline="0" dirty="0" err="1" smtClean="0"/>
              <a:t>VMs</a:t>
            </a:r>
            <a:r>
              <a:rPr lang="pt-BR" baseline="0" dirty="0" smtClean="0"/>
              <a:t> é desconhecida (elas são </a:t>
            </a:r>
            <a:r>
              <a:rPr lang="pt-BR" baseline="0" dirty="0" err="1" smtClean="0"/>
              <a:t>dinamicas</a:t>
            </a:r>
            <a:r>
              <a:rPr lang="pt-BR" baseline="0" dirty="0" smtClean="0"/>
              <a:t>)</a:t>
            </a: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Interface deve permanecer a mesma: interface do </a:t>
            </a:r>
            <a:r>
              <a:rPr lang="pt-BR" baseline="0" smtClean="0"/>
              <a:t>componente binário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</a:t>
            </a:r>
            <a:r>
              <a:rPr lang="pt-BR" sz="1200" dirty="0" smtClean="0">
                <a:latin typeface="Segan" pitchFamily="2" charset="0"/>
              </a:rPr>
              <a:t>articionar  a rede entre instâncias Onix: para evitar que o gerenciamento dos tunei exceda a capacidade de uma instancia Onix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</a:t>
            </a:r>
            <a:r>
              <a:rPr lang="pt-BR" sz="1200" dirty="0" smtClean="0">
                <a:latin typeface="Segan" pitchFamily="2" charset="0"/>
              </a:rPr>
              <a:t>articionar  a rede entre instâncias Onix: para evitar que o gerenciamento dos tunei exceda a capacidade de uma instancia Onix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Prover uma interface sobre a qual desenvolvedores podem construir uma variedade de aplicações de gerenciamento de rede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r>
              <a:rPr lang="pt-BR" baseline="0" dirty="0" smtClean="0"/>
              <a:t>A este paradigma denominou-se Rede definida por software (NOMENCLATURA DEFINIDA PARA O PROPOSITO DO ARTIGO)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</a:t>
            </a:r>
            <a:r>
              <a:rPr lang="pt-BR" sz="1200" dirty="0" smtClean="0">
                <a:latin typeface="Segan" pitchFamily="2" charset="0"/>
              </a:rPr>
              <a:t>articionar  a rede entre instâncias Onix: para evitar que o gerenciamento dos tunei exceda a capacidade de uma instancia Onix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</a:t>
            </a:r>
            <a:r>
              <a:rPr lang="pt-BR" sz="1200" dirty="0" smtClean="0">
                <a:latin typeface="Segan" pitchFamily="2" charset="0"/>
              </a:rPr>
              <a:t>articionar  a rede entre instâncias Onix: para evitar que o gerenciamento dos tunei exceda a capacidade de uma instancia Onix</a:t>
            </a:r>
          </a:p>
          <a:p>
            <a:pPr marL="171450" indent="-171450">
              <a:buFontTx/>
              <a:buChar char="-"/>
            </a:pPr>
            <a:endParaRPr lang="pt-BR" baseline="0" dirty="0" smtClean="0"/>
          </a:p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Plataforma disponibiliza Primitivas de distribuição...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Generalidade: várias funcionalidades para vários contexto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Escalabilidade: limitação de escalabilidade pode ser problemas de </a:t>
            </a:r>
            <a:r>
              <a:rPr lang="pt-BR" baseline="0" dirty="0" err="1" smtClean="0"/>
              <a:t>gerenc</a:t>
            </a:r>
            <a:r>
              <a:rPr lang="pt-BR" baseline="0" dirty="0" smtClean="0"/>
              <a:t>. de estado não de implementação da plataforma de controle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Confiabilidade: gestão de falhas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Simplicidade: simplificar a tarefa de desenvolver aplicações de gerenciamento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Desempenho: não deve afetar significativamente o desempenho da aplicação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baseline="0" dirty="0" smtClean="0"/>
              <a:t>Infraestrutura de conectividade = Rede + Conexão com </a:t>
            </a:r>
            <a:r>
              <a:rPr lang="pt-BR" baseline="0" dirty="0" smtClean="0"/>
              <a:t>Onix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Protocolos padrão: criação e manutenção da estrutura de encaminhamento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1CC-E039-402F-83DF-70D33B6315F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3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37EFBC-1B2C-419D-A2E4-FEAC36D19104}" type="datetimeFigureOut">
              <a:rPr lang="pt-BR" smtClean="0"/>
              <a:t>05/05/2011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0B60386-D4B7-4580-83E4-5BF87E9B782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000" dirty="0" smtClean="0">
                <a:latin typeface="World of Water" pitchFamily="2" charset="0"/>
              </a:rPr>
              <a:t>onix</a:t>
            </a:r>
            <a:r>
              <a:rPr lang="pt-BR" sz="6000" dirty="0" smtClean="0">
                <a:latin typeface="World of Water" pitchFamily="2" charset="0"/>
              </a:rPr>
              <a:t/>
            </a:r>
            <a:br>
              <a:rPr lang="pt-BR" sz="6000" dirty="0" smtClean="0">
                <a:latin typeface="World of Water" pitchFamily="2" charset="0"/>
              </a:rPr>
            </a:br>
            <a:endParaRPr lang="pt-BR" sz="6000" dirty="0">
              <a:latin typeface="World of Water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4116040"/>
            <a:ext cx="7272808" cy="104115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Segan" pitchFamily="2" charset="0"/>
              </a:rPr>
              <a:t>Uma plataforma de desenvolvimento </a:t>
            </a:r>
            <a:endParaRPr lang="pt-BR" sz="2800" dirty="0" smtClean="0">
              <a:latin typeface="Segan" pitchFamily="2" charset="0"/>
            </a:endParaRPr>
          </a:p>
          <a:p>
            <a:r>
              <a:rPr lang="pt-BR" sz="2800" dirty="0" smtClean="0">
                <a:latin typeface="Segan" pitchFamily="2" charset="0"/>
              </a:rPr>
              <a:t>para </a:t>
            </a:r>
            <a:r>
              <a:rPr lang="pt-BR" sz="2800" dirty="0">
                <a:latin typeface="Segan" pitchFamily="2" charset="0"/>
              </a:rPr>
              <a:t>controle distribuído</a:t>
            </a:r>
          </a:p>
        </p:txBody>
      </p:sp>
    </p:spTree>
    <p:extLst>
      <p:ext uri="{BB962C8B-B14F-4D97-AF65-F5344CB8AC3E}">
        <p14:creationId xmlns:p14="http://schemas.microsoft.com/office/powerpoint/2010/main" val="19671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Componentes </a:t>
            </a:r>
            <a:r>
              <a:rPr lang="pt-BR" sz="3000" dirty="0" smtClean="0">
                <a:latin typeface="Segan" pitchFamily="2" charset="0"/>
              </a:rPr>
              <a:t> - Onix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Sistema distribuído</a:t>
            </a:r>
            <a:endParaRPr lang="pt-BR" sz="2800" i="1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Cluster</a:t>
            </a:r>
            <a:r>
              <a:rPr lang="pt-BR" sz="2800" dirty="0" smtClean="0">
                <a:latin typeface="Segan" pitchFamily="2" charset="0"/>
              </a:rPr>
              <a:t> de um ou mais servidores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Cada um </a:t>
            </a:r>
            <a:r>
              <a:rPr lang="pt-BR" sz="2800" dirty="0" smtClean="0">
                <a:latin typeface="Segan" pitchFamily="2" charset="0"/>
                <a:sym typeface="Wingdings 3"/>
              </a:rPr>
              <a:t></a:t>
            </a:r>
            <a:r>
              <a:rPr lang="pt-BR" sz="2800" dirty="0" smtClean="0">
                <a:latin typeface="Segan" pitchFamily="2" charset="0"/>
              </a:rPr>
              <a:t> Uma ou mais instâncias da Onix 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Responsabilidades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Habilitar lógica das aplicações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Operar sobre estados dos elementos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Disseminar estados </a:t>
            </a: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2592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9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Componentes </a:t>
            </a:r>
            <a:r>
              <a:rPr lang="pt-BR" sz="3000" dirty="0" smtClean="0">
                <a:latin typeface="Segan" pitchFamily="2" charset="0"/>
              </a:rPr>
              <a:t> - Lógica de Controle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Codificada sobre a API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Determina comportamento da rede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Determina características da aplicação</a:t>
            </a:r>
          </a:p>
          <a:p>
            <a:pPr marL="0" indent="0">
              <a:buNone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3456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9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API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“... útil e genérica ...”</a:t>
            </a:r>
            <a:endParaRPr lang="pt-BR" sz="2800" i="1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Visibilidade da rede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Ler </a:t>
            </a:r>
            <a:r>
              <a:rPr lang="pt-BR" sz="2800" dirty="0" smtClean="0">
                <a:latin typeface="Segan" pitchFamily="2" charset="0"/>
              </a:rPr>
              <a:t>e escrever </a:t>
            </a:r>
            <a:r>
              <a:rPr lang="pt-BR" sz="2800" dirty="0" smtClean="0">
                <a:latin typeface="Segan" pitchFamily="2" charset="0"/>
              </a:rPr>
              <a:t>estados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Modelo de dados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Elemento de rede </a:t>
            </a:r>
            <a:r>
              <a:rPr lang="pt-BR" sz="2800" dirty="0">
                <a:latin typeface="Segan" pitchFamily="2" charset="0"/>
                <a:sym typeface="Wingdings 3"/>
              </a:rPr>
              <a:t></a:t>
            </a:r>
            <a:r>
              <a:rPr lang="pt-BR" sz="2800" dirty="0">
                <a:latin typeface="Segan" pitchFamily="2" charset="0"/>
              </a:rPr>
              <a:t> </a:t>
            </a:r>
            <a:r>
              <a:rPr lang="pt-BR" sz="2800" dirty="0" smtClean="0">
                <a:latin typeface="Segan" pitchFamily="2" charset="0"/>
              </a:rPr>
              <a:t> Objeto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Ler, escrever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NIB – Cópia da rede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0" indent="0">
              <a:buNone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32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3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5184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059" name="Grupo 2058"/>
          <p:cNvGrpSpPr/>
          <p:nvPr/>
        </p:nvGrpSpPr>
        <p:grpSpPr>
          <a:xfrm>
            <a:off x="287524" y="1725960"/>
            <a:ext cx="8568952" cy="4439344"/>
            <a:chOff x="251520" y="1869976"/>
            <a:chExt cx="8568952" cy="4439344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051720" y="1869976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Node</a:t>
              </a:r>
              <a:endParaRPr lang="pt-BR" dirty="0"/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4572000" y="1869976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err="1" smtClean="0"/>
                <a:t>Port</a:t>
              </a:r>
              <a:endParaRPr lang="pt-BR" dirty="0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7092280" y="1869976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Link</a:t>
              </a:r>
              <a:endParaRPr lang="pt-BR" dirty="0"/>
            </a:p>
          </p:txBody>
        </p:sp>
        <p:sp>
          <p:nvSpPr>
            <p:cNvPr id="14" name="Retângulo de cantos arredondados 13"/>
            <p:cNvSpPr/>
            <p:nvPr/>
          </p:nvSpPr>
          <p:spPr>
            <a:xfrm>
              <a:off x="251520" y="3465004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err="1" smtClean="0"/>
                <a:t>Forwarding</a:t>
              </a:r>
              <a:endParaRPr lang="pt-BR" dirty="0"/>
            </a:p>
            <a:p>
              <a:pPr algn="ctr"/>
              <a:r>
                <a:rPr lang="pt-BR" dirty="0" err="1" smtClean="0"/>
                <a:t>Engine</a:t>
              </a:r>
              <a:endParaRPr lang="pt-BR" dirty="0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2051720" y="3465004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Host</a:t>
              </a:r>
              <a:endParaRPr lang="pt-BR" dirty="0"/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3923928" y="3465004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Network</a:t>
              </a:r>
              <a:endParaRPr lang="pt-BR" dirty="0"/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251520" y="5373216"/>
              <a:ext cx="1728192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err="1" smtClean="0"/>
                <a:t>Forwarding</a:t>
              </a:r>
              <a:endParaRPr lang="pt-BR" dirty="0"/>
            </a:p>
            <a:p>
              <a:pPr algn="ctr"/>
              <a:r>
                <a:rPr lang="pt-BR" dirty="0" smtClean="0"/>
                <a:t>Table</a:t>
              </a:r>
              <a:endParaRPr lang="pt-BR" dirty="0"/>
            </a:p>
          </p:txBody>
        </p:sp>
        <p:cxnSp>
          <p:nvCxnSpPr>
            <p:cNvPr id="8" name="Conector de seta reta 7"/>
            <p:cNvCxnSpPr>
              <a:endCxn id="18" idx="0"/>
            </p:cNvCxnSpPr>
            <p:nvPr/>
          </p:nvCxnSpPr>
          <p:spPr>
            <a:xfrm>
              <a:off x="1115616" y="4401108"/>
              <a:ext cx="0" cy="97210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802710" y="435581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1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802710" y="50131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n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3707904" y="19795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1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331102" y="19795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n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cxnSp>
          <p:nvCxnSpPr>
            <p:cNvPr id="26" name="Conector de seta reta 25"/>
            <p:cNvCxnSpPr>
              <a:stCxn id="13" idx="1"/>
              <a:endCxn id="12" idx="3"/>
            </p:cNvCxnSpPr>
            <p:nvPr/>
          </p:nvCxnSpPr>
          <p:spPr>
            <a:xfrm flipH="1">
              <a:off x="6300192" y="2338028"/>
              <a:ext cx="79208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6275318" y="19795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2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851382" y="19795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tx2"/>
                  </a:solidFill>
                </a:rPr>
                <a:t>1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cxnSp>
          <p:nvCxnSpPr>
            <p:cNvPr id="20" name="Conector de seta reta 19"/>
            <p:cNvCxnSpPr>
              <a:endCxn id="6" idx="2"/>
            </p:cNvCxnSpPr>
            <p:nvPr/>
          </p:nvCxnSpPr>
          <p:spPr>
            <a:xfrm flipV="1">
              <a:off x="1068482" y="2806080"/>
              <a:ext cx="1847334" cy="6589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e seta reta 28"/>
            <p:cNvCxnSpPr>
              <a:endCxn id="6" idx="2"/>
            </p:cNvCxnSpPr>
            <p:nvPr/>
          </p:nvCxnSpPr>
          <p:spPr>
            <a:xfrm flipV="1">
              <a:off x="2915816" y="2806080"/>
              <a:ext cx="0" cy="6589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>
              <a:stCxn id="16" idx="0"/>
              <a:endCxn id="6" idx="2"/>
            </p:cNvCxnSpPr>
            <p:nvPr/>
          </p:nvCxnSpPr>
          <p:spPr>
            <a:xfrm flipH="1" flipV="1">
              <a:off x="2915816" y="2806080"/>
              <a:ext cx="1872208" cy="6589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e seta reta 41"/>
            <p:cNvCxnSpPr/>
            <p:nvPr/>
          </p:nvCxnSpPr>
          <p:spPr>
            <a:xfrm flipH="1">
              <a:off x="3779912" y="2348880"/>
              <a:ext cx="79208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98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4896544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solidFill>
                <a:schemeClr val="tx2"/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NIB (Network Information Base)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3000" dirty="0" smtClean="0">
              <a:latin typeface="Segan" pitchFamily="2" charset="0"/>
            </a:endParaRPr>
          </a:p>
          <a:p>
            <a:pPr marL="354013" lvl="1" indent="-354013">
              <a:buFont typeface="Courier New" pitchFamily="49" charset="0"/>
              <a:buChar char="o"/>
            </a:pPr>
            <a:r>
              <a:rPr lang="pt-BR" sz="2800" dirty="0">
                <a:latin typeface="Segan" pitchFamily="2" charset="0"/>
              </a:rPr>
              <a:t>Mecanismo de replicação e </a:t>
            </a:r>
            <a:r>
              <a:rPr lang="pt-BR" sz="2800" dirty="0" smtClean="0">
                <a:latin typeface="Segan" pitchFamily="2" charset="0"/>
              </a:rPr>
              <a:t>distribuição</a:t>
            </a:r>
            <a:endParaRPr lang="pt-BR" sz="30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Mantém entidades de rede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Elementos de rede ou suas subpartes</a:t>
            </a:r>
            <a:endParaRPr lang="pt-BR" sz="30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Identificador global 128-bits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Atributos (chave-valor)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Métodos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0" indent="0">
              <a:buNone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6048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8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6768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668898"/>
              </p:ext>
            </p:extLst>
          </p:nvPr>
        </p:nvGraphicFramePr>
        <p:xfrm>
          <a:off x="251520" y="1340768"/>
          <a:ext cx="8640480" cy="51543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31913"/>
                <a:gridCol w="5808567"/>
              </a:tblGrid>
              <a:tr h="27060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800" b="0" dirty="0">
                          <a:effectLst/>
                          <a:latin typeface="World of Water" pitchFamily="2" charset="0"/>
                        </a:rPr>
                        <a:t>Categoria</a:t>
                      </a:r>
                      <a:endParaRPr lang="pt-BR" sz="2800" b="0" dirty="0">
                        <a:solidFill>
                          <a:srgbClr val="365F91"/>
                        </a:solidFill>
                        <a:effectLst/>
                        <a:latin typeface="World of Water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800" b="0" dirty="0">
                          <a:effectLst/>
                          <a:latin typeface="World of Water" pitchFamily="2" charset="0"/>
                        </a:rPr>
                        <a:t>Finalidade</a:t>
                      </a:r>
                      <a:endParaRPr lang="pt-BR" sz="2800" b="0" dirty="0">
                        <a:solidFill>
                          <a:srgbClr val="365F91"/>
                        </a:solidFill>
                        <a:effectLst/>
                        <a:latin typeface="World of Water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60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Segan" pitchFamily="2" charset="0"/>
                        </a:rPr>
                        <a:t>Consulta</a:t>
                      </a:r>
                      <a:endParaRPr lang="pt-BR" sz="2400" dirty="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Buscar por entidades.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12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Criar, excluir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Criar e excluir entidades.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19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Acesso a atributos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Segan" pitchFamily="2" charset="0"/>
                        </a:rPr>
                        <a:t>Inspecionar e modificar entidades.</a:t>
                      </a:r>
                      <a:endParaRPr lang="pt-BR" sz="2400" dirty="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12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Notificações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Receber atualizações sobre mudanças.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56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Sincronização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Esperar que atualizações sejam aplicadas no conteúdo dos elementos da rede e dos controladores.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62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Configuração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Configurar como os estados são importados e exportados da NIB.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62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Segan" pitchFamily="2" charset="0"/>
                        </a:rPr>
                        <a:t>Pull</a:t>
                      </a:r>
                      <a:endParaRPr lang="pt-BR" sz="240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Segan" pitchFamily="2" charset="0"/>
                        </a:rPr>
                        <a:t>Solicitar que entidades sejam importadas sob demanda.</a:t>
                      </a:r>
                      <a:endParaRPr lang="pt-BR" sz="2400" dirty="0">
                        <a:solidFill>
                          <a:srgbClr val="365F91"/>
                        </a:solidFill>
                        <a:effectLst/>
                        <a:latin typeface="Segan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NIB (Network Information Base)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Consulta direta 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Notificações: adição, alteração ou remoção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Manipulação {entidades </a:t>
            </a:r>
            <a:r>
              <a:rPr lang="pt-BR" sz="2800" dirty="0" smtClean="0">
                <a:latin typeface="Segan" pitchFamily="2" charset="0"/>
                <a:sym typeface="Wingdings 3"/>
              </a:rPr>
              <a:t> estado da rede}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  <a:sym typeface="Wingdings 3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Operações assíncronas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Eventualmente!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Sem garantia de ordenação ou latência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Eficiência x Necessidade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Primitiva de sincronização - </a:t>
            </a:r>
            <a:r>
              <a:rPr lang="pt-BR" sz="2600" i="1" dirty="0" smtClean="0">
                <a:latin typeface="Segan" pitchFamily="2" charset="0"/>
              </a:rPr>
              <a:t>callback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7632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9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248472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NIB (Network Information Base)</a:t>
            </a:r>
          </a:p>
          <a:p>
            <a:pPr marL="53689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NIB </a:t>
            </a:r>
            <a:r>
              <a:rPr lang="pt-BR" sz="2800" dirty="0" smtClean="0">
                <a:latin typeface="Segan" pitchFamily="2" charset="0"/>
                <a:sym typeface="Wingdings 3"/>
              </a:rPr>
              <a:t> </a:t>
            </a:r>
            <a:r>
              <a:rPr lang="pt-BR" sz="2800" dirty="0" smtClean="0">
                <a:latin typeface="Segan" pitchFamily="2" charset="0"/>
              </a:rPr>
              <a:t>Escalabilidade</a:t>
            </a:r>
          </a:p>
          <a:p>
            <a:pPr marL="53689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 ajustável</a:t>
            </a:r>
          </a:p>
          <a:p>
            <a:pPr marL="53689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Detecção e resolução de conflitos</a:t>
            </a:r>
          </a:p>
          <a:p>
            <a:pPr marL="536893" lvl="2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53689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Sem </a:t>
            </a:r>
            <a:r>
              <a:rPr lang="pt-BR" sz="2800" dirty="0">
                <a:latin typeface="Segan" pitchFamily="2" charset="0"/>
              </a:rPr>
              <a:t>mecanismo de bloqueio </a:t>
            </a:r>
            <a:r>
              <a:rPr lang="pt-BR" sz="2800" dirty="0" smtClean="0">
                <a:latin typeface="Segan" pitchFamily="2" charset="0"/>
              </a:rPr>
              <a:t>distribuído</a:t>
            </a:r>
            <a:endParaRPr lang="pt-BR" sz="2800" dirty="0">
              <a:latin typeface="Segan" pitchFamily="2" charset="0"/>
            </a:endParaRP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{requisição, liberação} de acesso exclusivo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Dependência dos mecanismos de distribuição</a:t>
            </a:r>
          </a:p>
          <a:p>
            <a:pPr marL="0" indent="0">
              <a:buNone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4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Observações sobre aplicações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Escalabilidade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Frequência de atualização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Durabilidade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Opções quanto a taxa de atualização</a:t>
            </a:r>
          </a:p>
          <a:p>
            <a:pPr marL="274320" lvl="1" indent="0">
              <a:buNone/>
            </a:pPr>
            <a:r>
              <a:rPr lang="pt-BR" sz="2800" dirty="0" smtClean="0">
                <a:latin typeface="Segan" pitchFamily="2" charset="0"/>
              </a:rPr>
              <a:t>(    ) Alta   </a:t>
            </a:r>
            <a:r>
              <a:rPr lang="pt-BR" sz="2800" dirty="0" smtClean="0">
                <a:latin typeface="Segan" pitchFamily="2" charset="0"/>
                <a:sym typeface="Wingdings 3"/>
              </a:rPr>
              <a:t> Disponibilidade</a:t>
            </a:r>
            <a:endParaRPr lang="pt-BR" sz="2800" dirty="0" smtClean="0">
              <a:latin typeface="Segan" pitchFamily="2" charset="0"/>
            </a:endParaRPr>
          </a:p>
          <a:p>
            <a:pPr marL="274320" lvl="1" indent="0">
              <a:buNone/>
            </a:pPr>
            <a:r>
              <a:rPr lang="pt-BR" sz="2800" dirty="0">
                <a:latin typeface="Segan" pitchFamily="2" charset="0"/>
              </a:rPr>
              <a:t>(    ) </a:t>
            </a:r>
            <a:r>
              <a:rPr lang="pt-BR" sz="2800" dirty="0" smtClean="0">
                <a:latin typeface="Segan" pitchFamily="2" charset="0"/>
              </a:rPr>
              <a:t>Baixa </a:t>
            </a:r>
            <a:r>
              <a:rPr lang="pt-BR" sz="2800" dirty="0" smtClean="0">
                <a:latin typeface="Segan" pitchFamily="2" charset="0"/>
                <a:sym typeface="Wingdings 3"/>
              </a:rPr>
              <a:t> Consistência e durabilidade</a:t>
            </a:r>
            <a:endParaRPr lang="pt-BR" sz="2800" dirty="0">
              <a:latin typeface="Segan" pitchFamily="2" charset="0"/>
              <a:sym typeface="Wingdings 3"/>
            </a:endParaRPr>
          </a:p>
          <a:p>
            <a:pPr marL="274320" lvl="1" indent="0">
              <a:buNone/>
            </a:pPr>
            <a:r>
              <a:rPr lang="pt-BR" sz="2800" dirty="0" smtClean="0">
                <a:latin typeface="Segan" pitchFamily="2" charset="0"/>
              </a:rPr>
              <a:t> 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12348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4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Distribuição de estado entre instâncias Onix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Banco de dados replicado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Durabilidade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Problema de desempenho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Dados com baixas taxas de mudança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API SQL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Suporte a Importação e Exportação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Transações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Mudanças Banco de Dados </a:t>
            </a:r>
            <a:r>
              <a:rPr lang="pt-BR" sz="2800" dirty="0" smtClean="0">
                <a:latin typeface="Segan" pitchFamily="2" charset="0"/>
                <a:sym typeface="Wingdings 3"/>
              </a:rPr>
              <a:t> NIB</a:t>
            </a:r>
            <a:endParaRPr lang="pt-BR" sz="2600" dirty="0" smtClean="0">
              <a:latin typeface="Segan" pitchFamily="2" charset="0"/>
            </a:endParaRPr>
          </a:p>
          <a:p>
            <a:pPr marL="811213" lvl="2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24696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Cloud computing</a:t>
            </a:r>
            <a:r>
              <a:rPr lang="pt-BR" sz="2800" i="1" dirty="0" smtClean="0">
                <a:latin typeface="Segan" pitchFamily="2" charset="0"/>
              </a:rPr>
              <a:t> – </a:t>
            </a:r>
            <a:r>
              <a:rPr lang="pt-BR" sz="2800" dirty="0" smtClean="0">
                <a:latin typeface="Segan" pitchFamily="2" charset="0"/>
              </a:rPr>
              <a:t>a evolução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Paradigma geral de controle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Provisão de serviços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Foco em lógica ao invés de infraestrutura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14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3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Distribuição de estado entre instâncias Onix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Distributed Hash Table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Disponibilidade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 eventual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Armazenada em memória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Dados com altas taxas de mudança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Atualizações simultâneas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Estados inconsistentes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Aplicações resolvem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Evitam o conflitos ou atuação simultânea</a:t>
            </a:r>
          </a:p>
          <a:p>
            <a:pPr marL="811213" lvl="2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37044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Gerenciamento de estado de elemento de rede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Não usa protocolo particular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Qualquer protocolo é aceito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Condição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Sincronização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{Estado atual da rede, NIB}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OpenFlow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{Evento, Operações} </a:t>
            </a:r>
            <a:r>
              <a:rPr lang="pt-BR" sz="2800" dirty="0" smtClean="0">
                <a:latin typeface="Segan" pitchFamily="2" charset="0"/>
                <a:sym typeface="Wingdings 3"/>
              </a:rPr>
              <a:t> Estados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  <a:sym typeface="Wingdings 3"/>
              </a:rPr>
              <a:t>Manipulados como entidades da NIB</a:t>
            </a:r>
            <a:endParaRPr lang="pt-BR" sz="2800" dirty="0" smtClean="0">
              <a:latin typeface="Segan" pitchFamily="2" charset="0"/>
            </a:endParaRPr>
          </a:p>
          <a:p>
            <a:pPr marL="811213" lvl="2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9356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1256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Consistência e Coordenação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NIB é o </a:t>
            </a:r>
            <a:r>
              <a:rPr lang="pt-BR" sz="2800" i="1" dirty="0" smtClean="0">
                <a:latin typeface="Segan" pitchFamily="2" charset="0"/>
              </a:rPr>
              <a:t>point</a:t>
            </a:r>
            <a:r>
              <a:rPr lang="pt-BR" sz="2800" dirty="0" smtClean="0">
                <a:latin typeface="Segan" pitchFamily="2" charset="0"/>
              </a:rPr>
              <a:t> dos dados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“Não mexe aqui!”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Aplicação declara que dados import./export.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Integração sem exigências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Estados inconsistentes são armazenados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Fonte específica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Inconsistência entre diferentes fontes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Aplicações dizem como vão resolver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6264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Consistência e Coordenação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Dois modos são disponibilizados: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Modo 1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Entidades são classes C++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Herança </a:t>
            </a:r>
            <a:r>
              <a:rPr lang="pt-BR" sz="2800" dirty="0">
                <a:latin typeface="Segan" pitchFamily="2" charset="0"/>
                <a:sym typeface="Wingdings 3"/>
              </a:rPr>
              <a:t></a:t>
            </a:r>
            <a:r>
              <a:rPr lang="pt-BR" sz="2800" dirty="0" smtClean="0">
                <a:latin typeface="Segan" pitchFamily="2" charset="0"/>
              </a:rPr>
              <a:t> lógica de detecção de inconsistência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Sem exposição a inconsistência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Mas.... E se acontece?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Mudanças inconsistentes ficam pendentes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(   ) Aplicadas na NIB  (   ) Inválidas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74052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0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Consistência e Coordenação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Dois modos são disponibilizados:</a:t>
            </a:r>
          </a:p>
          <a:p>
            <a:pPr marL="811213" lvl="2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Modo 2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Resolução de conflito na importação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{Fonte do dado, NIB}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mecanismo de distribuição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7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Utilização da NIB determina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Propriedades de {escalabilidade, confiabilidade}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  <a:sym typeface="Wingdings 3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  <a:sym typeface="Wingdings 3"/>
              </a:rPr>
              <a:t> número de elementos  exaurir memória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  <a:sym typeface="Wingdings 3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  <a:sym typeface="Wingdings 3"/>
              </a:rPr>
              <a:t> </a:t>
            </a:r>
            <a:r>
              <a:rPr lang="pt-BR" sz="2800" dirty="0">
                <a:latin typeface="Segan" pitchFamily="2" charset="0"/>
                <a:sym typeface="Wingdings 3"/>
              </a:rPr>
              <a:t>número de </a:t>
            </a:r>
            <a:r>
              <a:rPr lang="pt-BR" sz="2800" dirty="0" smtClean="0">
                <a:latin typeface="Segan" pitchFamily="2" charset="0"/>
                <a:sym typeface="Wingdings 3"/>
              </a:rPr>
              <a:t>eventos      saturar CPU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8"/>
            <a:ext cx="12348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0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Escalabilidade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Particionamento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Agregação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 e durabilidade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24696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3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Escalabilidade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Suporte  a três estratégias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Particionamento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Instância mantem parte atualizada da NIB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Menor número de eventos para processar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Agregação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Expõe subconjunto da NIB como um agregado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37044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Escalabilidade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Consistência e durabilidade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Através de mecanismos de bloqueio e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Algoritmos de consistência ou 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Detecção e resolução de conflitos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Alta durabilidade e consistência</a:t>
            </a:r>
          </a:p>
          <a:p>
            <a:pPr marL="1497013" lvl="5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Banco de dados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Volatilidade e tolerância a inconsistência</a:t>
            </a:r>
          </a:p>
          <a:p>
            <a:pPr marL="1497013" lvl="5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DHT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9356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7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Confiabilidade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Gerência de  falha: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Elementos de rede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Link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Instância Onix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Conectividade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61704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8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s\My Dropbox\Projetos\MyTop3\Imagens\istockphoto_1757251-injured-ar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1"/>
          <a:stretch/>
        </p:blipFill>
        <p:spPr bwMode="auto">
          <a:xfrm>
            <a:off x="6605503" y="1628800"/>
            <a:ext cx="2070953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251520" y="1412776"/>
            <a:ext cx="8640959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endParaRPr lang="pt-B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Modelo </a:t>
            </a: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tradicional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Dificuldade 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 Criação de funções de controle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Exige criação de protocolo próprio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Envolvimento no aspecto baixo nível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6669360"/>
            <a:ext cx="288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0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Confiabilidade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Gerência de  falha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Elementos de rede e link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Desviar tráfego de elementos problemáticos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Tempo mínimo: Disseminação + Recálculo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Instâncias Onix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Outra instância assume as responsabilidades</a:t>
            </a:r>
          </a:p>
          <a:p>
            <a:pPr marL="1039813" lvl="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Gerenciamento redundante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Perda de atualização em atuação concorrente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Alterações {pode, não pode} ser sobrescrita?</a:t>
            </a:r>
          </a:p>
          <a:p>
            <a:pPr marL="1039813" lvl="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1268413" lvl="4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74052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Confiabilidade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Gerência de  falha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Falha de conectividade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Distribuição de estado separada da topologia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Conectividade requerida</a:t>
            </a:r>
          </a:p>
          <a:p>
            <a:pPr marL="1497013" lvl="5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{Elementos de rede, Instância Onix}</a:t>
            </a:r>
          </a:p>
          <a:p>
            <a:pPr marL="1497013" lvl="5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</a:t>
            </a:r>
            <a:r>
              <a:rPr lang="pt-BR" sz="2800" dirty="0">
                <a:latin typeface="Segan" pitchFamily="2" charset="0"/>
              </a:rPr>
              <a:t>Instância Onix</a:t>
            </a:r>
            <a:r>
              <a:rPr lang="pt-BR" sz="2800" dirty="0" smtClean="0">
                <a:latin typeface="Segan" pitchFamily="2" charset="0"/>
              </a:rPr>
              <a:t>, </a:t>
            </a:r>
            <a:r>
              <a:rPr lang="pt-BR" sz="2800" dirty="0">
                <a:latin typeface="Segan" pitchFamily="2" charset="0"/>
              </a:rPr>
              <a:t>Instância Onix</a:t>
            </a:r>
            <a:r>
              <a:rPr lang="pt-BR" sz="2800" dirty="0" smtClean="0">
                <a:latin typeface="Segan" pitchFamily="2" charset="0"/>
              </a:rPr>
              <a:t>}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Rede {gerenciamento , tráfego} separadas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Topologia física é conhecida pela Onix</a:t>
            </a:r>
          </a:p>
          <a:p>
            <a:pPr marL="1268413" lvl="4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{Encaminhamento estático, Multipathing}</a:t>
            </a:r>
            <a:endParaRPr lang="pt-BR" sz="2800" dirty="0">
              <a:latin typeface="Segan" pitchFamily="2" charset="0"/>
            </a:endParaRPr>
          </a:p>
          <a:p>
            <a:pPr marL="1497013" lvl="5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1268413" lvl="4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escalabilidade e confiabilidade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9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150000 linhas de código C++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Bibliotecas de terceiros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Contém lógica para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Comunicação com elementos de rede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Gestão de informação na NIB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Framework</a:t>
            </a:r>
            <a:r>
              <a:rPr lang="pt-BR" sz="2800" dirty="0" smtClean="0">
                <a:latin typeface="Segan" pitchFamily="2" charset="0"/>
              </a:rPr>
              <a:t> para desenvolvedores</a:t>
            </a:r>
            <a:endParaRPr lang="pt-BR" sz="2800" i="1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Comunicação por RPC sobre conexões IPC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Suporte a linguagens: C++, Python e Java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implementação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32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7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Módulos escritos com baixo acoplamento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Substituição sem recompilação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Interface deve permanecer a mesma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{Carga, descarga} dinâmica de componentes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Desenvolvedor deve expressar as dependências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Assegurar ordem apropriada de </a:t>
            </a:r>
            <a:r>
              <a:rPr lang="pt-BR" sz="2400" dirty="0" smtClean="0">
                <a:latin typeface="Segan" pitchFamily="2" charset="0"/>
              </a:rPr>
              <a:t>{carga</a:t>
            </a:r>
            <a:r>
              <a:rPr lang="pt-BR" sz="2400" dirty="0">
                <a:latin typeface="Segan" pitchFamily="2" charset="0"/>
              </a:rPr>
              <a:t>, descarga}</a:t>
            </a: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implementação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8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Distributed Virtual Switch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Ambientes corporativos virtualizados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Switches </a:t>
            </a:r>
            <a:r>
              <a:rPr lang="pt-BR" sz="2800" dirty="0" smtClean="0">
                <a:latin typeface="Segan" pitchFamily="2" charset="0"/>
                <a:sym typeface="Wingdings 3"/>
              </a:rPr>
              <a:t> Baseados em software</a:t>
            </a:r>
            <a:endParaRPr lang="pt-BR" sz="2800" i="1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Milhares ou dez. de milhares de VMs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Ambientes altamente dinâmicos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Criação, exclusão, migração </a:t>
            </a:r>
            <a:r>
              <a:rPr lang="pt-BR" sz="2800" i="1" dirty="0" smtClean="0">
                <a:latin typeface="Segan" pitchFamily="2" charset="0"/>
              </a:rPr>
              <a:t>on-the-fly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Distributed Virtual Switch </a:t>
            </a:r>
            <a:r>
              <a:rPr lang="pt-BR" sz="2800" dirty="0" smtClean="0">
                <a:latin typeface="Segan" pitchFamily="2" charset="0"/>
              </a:rPr>
              <a:t>(DVS)</a:t>
            </a:r>
            <a:endParaRPr lang="pt-BR" sz="2800" i="1" dirty="0" smtClean="0">
              <a:latin typeface="Segan" pitchFamily="2" charset="0"/>
            </a:endParaRPr>
          </a:p>
          <a:p>
            <a:pPr marL="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14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1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Distributed Virtual Switch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DVS provê abstração lógico de </a:t>
            </a:r>
            <a:r>
              <a:rPr lang="pt-BR" sz="2800" i="1" dirty="0" smtClean="0">
                <a:latin typeface="Segan" pitchFamily="2" charset="0"/>
              </a:rPr>
              <a:t>switch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Nas portas declaram-se políticas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Ligadas nas VMs pelo </a:t>
            </a:r>
            <a:r>
              <a:rPr lang="pt-BR" sz="2800" i="1" dirty="0" smtClean="0">
                <a:latin typeface="Segan" pitchFamily="2" charset="0"/>
              </a:rPr>
              <a:t>hypervisor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DVS assegura que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Políticas </a:t>
            </a:r>
            <a:r>
              <a:rPr lang="pt-BR" sz="2800" dirty="0" smtClean="0">
                <a:latin typeface="Segan" pitchFamily="2" charset="0"/>
              </a:rPr>
              <a:t>				</a:t>
            </a:r>
            <a:r>
              <a:rPr lang="pt-BR" sz="2800" dirty="0" err="1" smtClean="0">
                <a:latin typeface="Segan" pitchFamily="2" charset="0"/>
              </a:rPr>
              <a:t>VMs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Nada de reconfiguração manual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  <a:ea typeface="Tahoma" pitchFamily="34" charset="0"/>
                <a:cs typeface="Tahoma" pitchFamily="34" charset="0"/>
              </a:rPr>
              <a:t>Ok. Mas</a:t>
            </a:r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800" dirty="0" smtClean="0">
                <a:latin typeface="Segan" pitchFamily="2" charset="0"/>
                <a:ea typeface="Tahoma" pitchFamily="34" charset="0"/>
                <a:cs typeface="Tahoma" pitchFamily="34" charset="0"/>
              </a:rPr>
              <a:t>E A ONIX ?</a:t>
            </a:r>
          </a:p>
          <a:p>
            <a:pPr marL="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288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93096"/>
            <a:ext cx="2003198" cy="56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Distributed Virtual Switch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Onix não se envolve no encaminhamento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Invocada quando as VMs são: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Criadas, excluídas ou migradas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Pools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VMs tipicamente não migram entre </a:t>
            </a:r>
            <a:r>
              <a:rPr lang="pt-BR" sz="2800" i="1" dirty="0" smtClean="0">
                <a:latin typeface="Segan" pitchFamily="2" charset="0"/>
              </a:rPr>
              <a:t>pools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 lógica de controle particiona-se em </a:t>
            </a:r>
            <a:r>
              <a:rPr lang="pt-BR" sz="2800" i="1" dirty="0" smtClean="0">
                <a:latin typeface="Segan" pitchFamily="2" charset="0"/>
              </a:rPr>
              <a:t>pools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Uma instância Onix (1) </a:t>
            </a:r>
            <a:r>
              <a:rPr lang="pt-BR" sz="2800" dirty="0" smtClean="0">
                <a:latin typeface="Segan" pitchFamily="2" charset="0"/>
                <a:sym typeface="Wingdings 3"/>
              </a:rPr>
              <a:t> (1) </a:t>
            </a:r>
            <a:r>
              <a:rPr lang="pt-BR" sz="2800" i="1" dirty="0" smtClean="0">
                <a:latin typeface="Segan" pitchFamily="2" charset="0"/>
                <a:sym typeface="Wingdings 3"/>
              </a:rPr>
              <a:t>Pool</a:t>
            </a:r>
            <a:endParaRPr lang="pt-BR" sz="2800" dirty="0" smtClean="0">
              <a:latin typeface="Segan" pitchFamily="2" charset="0"/>
            </a:endParaRPr>
          </a:p>
          <a:p>
            <a:pPr marL="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32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Distributed Virtual Switch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Configuração dos </a:t>
            </a:r>
            <a:r>
              <a:rPr lang="pt-BR" sz="2800" i="1" dirty="0" smtClean="0">
                <a:latin typeface="Segan" pitchFamily="2" charset="0"/>
              </a:rPr>
              <a:t>switches</a:t>
            </a:r>
            <a:r>
              <a:rPr lang="pt-BR" sz="2800" dirty="0" smtClean="0">
                <a:latin typeface="Segan" pitchFamily="2" charset="0"/>
              </a:rPr>
              <a:t> armazenadas no BD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Localização das VMs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Desconhecida entre instâncias Onix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30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Em caso de falha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Rede ainda pode operar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VMs dinâmicas </a:t>
            </a:r>
            <a:r>
              <a:rPr lang="pt-BR" sz="2800" i="1" dirty="0" smtClean="0">
                <a:latin typeface="Segan" pitchFamily="2" charset="0"/>
              </a:rPr>
              <a:t>no way</a:t>
            </a:r>
            <a:r>
              <a:rPr lang="pt-BR" sz="2800" dirty="0" smtClean="0">
                <a:latin typeface="Segan" pitchFamily="2" charset="0"/>
              </a:rPr>
              <a:t> !</a:t>
            </a: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576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3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Data centers virtualizados multi locatários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Responsabilidades da rede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Gerenciar a dinâmica de </a:t>
            </a:r>
            <a:r>
              <a:rPr lang="pt-BR" sz="2800" dirty="0" smtClean="0">
                <a:latin typeface="Segan" pitchFamily="2" charset="0"/>
              </a:rPr>
              <a:t>hosts</a:t>
            </a: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Isolar endereçamento e recursos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Ex.: Sobreposição de IP ou MAC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Aplicação baseada na Onix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Permite criar redes locatárias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Cada uma com configuração independente</a:t>
            </a:r>
          </a:p>
          <a:p>
            <a:pPr marL="45720" indent="0">
              <a:buNone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720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7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82453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Data centers virtualizados multi locatários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Funções da lógica de controle 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Estabelecer túneis entre </a:t>
            </a:r>
            <a:r>
              <a:rPr lang="pt-BR" sz="2800" i="1" dirty="0" smtClean="0">
                <a:latin typeface="Segan" pitchFamily="2" charset="0"/>
              </a:rPr>
              <a:t>hypervisor</a:t>
            </a:r>
            <a:r>
              <a:rPr lang="pt-BR" sz="2800" dirty="0" smtClean="0">
                <a:latin typeface="Segan" pitchFamily="2" charset="0"/>
              </a:rPr>
              <a:t> da mesmo rede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Particionar  a rede entre instâncias Onix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Instância Onix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Gerencia subconjunto de </a:t>
            </a:r>
            <a:r>
              <a:rPr lang="pt-BR" sz="2800" i="1" dirty="0" smtClean="0">
                <a:latin typeface="Segan" pitchFamily="2" charset="0"/>
              </a:rPr>
              <a:t>hypervisors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Divulga seus pontos terminais na DHT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Outras instâncias</a:t>
            </a:r>
          </a:p>
          <a:p>
            <a:pPr marL="811213" lvl="2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Configuram módulo importação DHT </a:t>
            </a:r>
            <a:r>
              <a:rPr lang="pt-BR" sz="2800" dirty="0">
                <a:latin typeface="Segan" pitchFamily="2" charset="0"/>
                <a:sym typeface="Wingdings 3"/>
              </a:rPr>
              <a:t> </a:t>
            </a:r>
            <a:r>
              <a:rPr lang="pt-BR" sz="2800" dirty="0" smtClean="0">
                <a:latin typeface="Segan" pitchFamily="2" charset="0"/>
              </a:rPr>
              <a:t>NIB</a:t>
            </a:r>
          </a:p>
          <a:p>
            <a:pPr marL="45720" indent="0">
              <a:buNone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aplicações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5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5040560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Plataforma genérica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Controle em nível de rede</a:t>
            </a: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Abstração de distribuição de estado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Interface para desenvolvimento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“Abaixo a visão de baixo nível !”</a:t>
            </a: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432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6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608512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{Ambientes, Soluções, Protocolos} específicos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Exigem abordagem baixo nível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Onix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Abstração de nível físico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600" dirty="0" smtClean="0">
                <a:latin typeface="Segan" pitchFamily="2" charset="0"/>
              </a:rPr>
              <a:t>Foco em lógica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6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Facilidade de inclusão de novas técnicas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>
                <a:latin typeface="Segan" pitchFamily="2" charset="0"/>
              </a:rPr>
              <a:t>Facilidade de inclusão de </a:t>
            </a:r>
            <a:r>
              <a:rPr lang="pt-BR" sz="2800" dirty="0" smtClean="0">
                <a:latin typeface="Segan" pitchFamily="2" charset="0"/>
              </a:rPr>
              <a:t>novos algoritmos</a:t>
            </a: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Customização baixo nível em serviço sob </a:t>
            </a:r>
            <a:r>
              <a:rPr lang="pt-BR" sz="2800" dirty="0" smtClean="0">
                <a:latin typeface="Segan" pitchFamily="2" charset="0"/>
              </a:rPr>
              <a:t>demanda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conclusão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14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6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59" cy="4824536"/>
          </a:xfrm>
        </p:spPr>
        <p:txBody>
          <a:bodyPr>
            <a:noAutofit/>
          </a:bodyPr>
          <a:lstStyle/>
          <a:p>
            <a:pPr algn="just"/>
            <a:r>
              <a:rPr lang="en-US" sz="1800" dirty="0">
                <a:latin typeface="Segan" pitchFamily="2" charset="0"/>
              </a:rPr>
              <a:t>1. </a:t>
            </a:r>
            <a:r>
              <a:rPr lang="en-US" sz="1800" b="1" dirty="0">
                <a:latin typeface="Segan" pitchFamily="2" charset="0"/>
              </a:rPr>
              <a:t>Hurwitz, Judith, Bloor, Robin e Kaufman, Marcia.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i="1" dirty="0">
                <a:latin typeface="Segan" pitchFamily="2" charset="0"/>
              </a:rPr>
              <a:t>Cloud computing for dummies - HP Special Edition. </a:t>
            </a:r>
            <a:r>
              <a:rPr lang="en-US" sz="1800" dirty="0">
                <a:latin typeface="Segan" pitchFamily="2" charset="0"/>
              </a:rPr>
              <a:t>Hoboken, NJ : Wiley Publishing, </a:t>
            </a:r>
            <a:r>
              <a:rPr lang="en-US" sz="1800" dirty="0" err="1">
                <a:latin typeface="Segan" pitchFamily="2" charset="0"/>
              </a:rPr>
              <a:t>Inc</a:t>
            </a:r>
            <a:r>
              <a:rPr lang="en-US" sz="1800" dirty="0">
                <a:latin typeface="Segan" pitchFamily="2" charset="0"/>
              </a:rPr>
              <a:t>, 2010. 978-0-470-63881-1.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2. </a:t>
            </a:r>
            <a:r>
              <a:rPr lang="en-US" sz="1800" b="1" dirty="0" err="1">
                <a:latin typeface="Segan" pitchFamily="2" charset="0"/>
              </a:rPr>
              <a:t>Koponen</a:t>
            </a:r>
            <a:r>
              <a:rPr lang="en-US" sz="1800" b="1" dirty="0">
                <a:latin typeface="Segan" pitchFamily="2" charset="0"/>
              </a:rPr>
              <a:t>, </a:t>
            </a:r>
            <a:r>
              <a:rPr lang="en-US" sz="1800" b="1" dirty="0" err="1">
                <a:latin typeface="Segan" pitchFamily="2" charset="0"/>
              </a:rPr>
              <a:t>Teemu</a:t>
            </a:r>
            <a:r>
              <a:rPr lang="en-US" sz="1800" b="1" dirty="0">
                <a:latin typeface="Segan" pitchFamily="2" charset="0"/>
              </a:rPr>
              <a:t>, et al., et al.</a:t>
            </a:r>
            <a:r>
              <a:rPr lang="en-US" sz="1800" dirty="0">
                <a:latin typeface="Segan" pitchFamily="2" charset="0"/>
              </a:rPr>
              <a:t> Onix: A </a:t>
            </a:r>
            <a:r>
              <a:rPr lang="en-US" sz="1800" dirty="0" err="1">
                <a:latin typeface="Segan" pitchFamily="2" charset="0"/>
              </a:rPr>
              <a:t>Distribuited</a:t>
            </a:r>
            <a:r>
              <a:rPr lang="en-US" sz="1800" dirty="0">
                <a:latin typeface="Segan" pitchFamily="2" charset="0"/>
              </a:rPr>
              <a:t> Control Platform for Large-Scale Production Networks. 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3. </a:t>
            </a:r>
            <a:r>
              <a:rPr lang="en-US" sz="1800" b="1" dirty="0" err="1">
                <a:latin typeface="Segan" pitchFamily="2" charset="0"/>
              </a:rPr>
              <a:t>Tanenbaum</a:t>
            </a:r>
            <a:r>
              <a:rPr lang="en-US" sz="1800" b="1" dirty="0">
                <a:latin typeface="Segan" pitchFamily="2" charset="0"/>
              </a:rPr>
              <a:t>, Andrew.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i="1" dirty="0" err="1">
                <a:latin typeface="Segan" pitchFamily="2" charset="0"/>
              </a:rPr>
              <a:t>Distribuited</a:t>
            </a:r>
            <a:r>
              <a:rPr lang="en-US" sz="1800" i="1" dirty="0">
                <a:latin typeface="Segan" pitchFamily="2" charset="0"/>
              </a:rPr>
              <a:t> Systems, Principles and Paradigms. </a:t>
            </a:r>
            <a:r>
              <a:rPr lang="en-US" sz="1800" dirty="0">
                <a:latin typeface="Segan" pitchFamily="2" charset="0"/>
              </a:rPr>
              <a:t>New Jersey : Prentice Hall, 2007. 0-13-239227-5.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4. </a:t>
            </a:r>
            <a:r>
              <a:rPr lang="en-US" sz="1800" b="1" dirty="0">
                <a:latin typeface="Segan" pitchFamily="2" charset="0"/>
              </a:rPr>
              <a:t>Kurose, James F. e Ross, Keith W.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i="1" dirty="0">
                <a:latin typeface="Segan" pitchFamily="2" charset="0"/>
              </a:rPr>
              <a:t>Computer networking, a top-down approach featuring the Internet. </a:t>
            </a:r>
            <a:r>
              <a:rPr lang="en-US" sz="1800" dirty="0">
                <a:latin typeface="Segan" pitchFamily="2" charset="0"/>
              </a:rPr>
              <a:t>3ª. </a:t>
            </a:r>
            <a:r>
              <a:rPr lang="en-US" sz="1800" dirty="0" err="1">
                <a:latin typeface="Segan" pitchFamily="2" charset="0"/>
              </a:rPr>
              <a:t>s.l</a:t>
            </a:r>
            <a:r>
              <a:rPr lang="en-US" sz="1800" dirty="0">
                <a:latin typeface="Segan" pitchFamily="2" charset="0"/>
              </a:rPr>
              <a:t>. : Pearson, 2006. 85-88639-18-1.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5. </a:t>
            </a:r>
            <a:r>
              <a:rPr lang="en-US" sz="1800" b="1" dirty="0" err="1">
                <a:latin typeface="Segan" pitchFamily="2" charset="0"/>
              </a:rPr>
              <a:t>Akella</a:t>
            </a:r>
            <a:r>
              <a:rPr lang="en-US" sz="1800" b="1" dirty="0">
                <a:latin typeface="Segan" pitchFamily="2" charset="0"/>
              </a:rPr>
              <a:t>, </a:t>
            </a:r>
            <a:r>
              <a:rPr lang="en-US" sz="1800" b="1" dirty="0" err="1">
                <a:latin typeface="Segan" pitchFamily="2" charset="0"/>
              </a:rPr>
              <a:t>Aditya</a:t>
            </a:r>
            <a:r>
              <a:rPr lang="en-US" sz="1800" b="1" dirty="0">
                <a:latin typeface="Segan" pitchFamily="2" charset="0"/>
              </a:rPr>
              <a:t>.</a:t>
            </a:r>
            <a:r>
              <a:rPr lang="en-US" sz="1800" dirty="0">
                <a:latin typeface="Segan" pitchFamily="2" charset="0"/>
              </a:rPr>
              <a:t> Multi-Path Routing: A Different Perspective. </a:t>
            </a:r>
            <a:r>
              <a:rPr lang="en-US" sz="1800" dirty="0" err="1">
                <a:latin typeface="Segan" pitchFamily="2" charset="0"/>
              </a:rPr>
              <a:t>s.l</a:t>
            </a:r>
            <a:r>
              <a:rPr lang="en-US" sz="1800" dirty="0">
                <a:latin typeface="Segan" pitchFamily="2" charset="0"/>
              </a:rPr>
              <a:t>. : </a:t>
            </a:r>
            <a:r>
              <a:rPr lang="en-US" sz="1800" dirty="0" err="1">
                <a:latin typeface="Segan" pitchFamily="2" charset="0"/>
              </a:rPr>
              <a:t>Carnagie</a:t>
            </a:r>
            <a:r>
              <a:rPr lang="en-US" sz="1800" dirty="0">
                <a:latin typeface="Segan" pitchFamily="2" charset="0"/>
              </a:rPr>
              <a:t> Mellon University.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6. </a:t>
            </a:r>
            <a:r>
              <a:rPr lang="en-US" sz="1800" b="1" dirty="0" err="1">
                <a:latin typeface="Segan" pitchFamily="2" charset="0"/>
              </a:rPr>
              <a:t>Elmasri</a:t>
            </a:r>
            <a:r>
              <a:rPr lang="en-US" sz="1800" b="1" dirty="0">
                <a:latin typeface="Segan" pitchFamily="2" charset="0"/>
              </a:rPr>
              <a:t>, </a:t>
            </a:r>
            <a:r>
              <a:rPr lang="en-US" sz="1800" b="1" dirty="0" err="1">
                <a:latin typeface="Segan" pitchFamily="2" charset="0"/>
              </a:rPr>
              <a:t>Ramez</a:t>
            </a:r>
            <a:r>
              <a:rPr lang="en-US" sz="1800" b="1" dirty="0">
                <a:latin typeface="Segan" pitchFamily="2" charset="0"/>
              </a:rPr>
              <a:t> e </a:t>
            </a:r>
            <a:r>
              <a:rPr lang="en-US" sz="1800" b="1" dirty="0" err="1">
                <a:latin typeface="Segan" pitchFamily="2" charset="0"/>
              </a:rPr>
              <a:t>Navathe</a:t>
            </a:r>
            <a:r>
              <a:rPr lang="en-US" sz="1800" b="1" dirty="0">
                <a:latin typeface="Segan" pitchFamily="2" charset="0"/>
              </a:rPr>
              <a:t>, </a:t>
            </a:r>
            <a:r>
              <a:rPr lang="en-US" sz="1800" b="1" dirty="0" err="1">
                <a:latin typeface="Segan" pitchFamily="2" charset="0"/>
              </a:rPr>
              <a:t>Shamkant</a:t>
            </a:r>
            <a:r>
              <a:rPr lang="en-US" sz="1800" b="1" dirty="0">
                <a:latin typeface="Segan" pitchFamily="2" charset="0"/>
              </a:rPr>
              <a:t> B.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i="1" dirty="0">
                <a:latin typeface="Segan" pitchFamily="2" charset="0"/>
              </a:rPr>
              <a:t>Fundamentals of database systems. </a:t>
            </a:r>
            <a:r>
              <a:rPr lang="en-US" sz="1800" dirty="0" err="1">
                <a:latin typeface="Segan" pitchFamily="2" charset="0"/>
              </a:rPr>
              <a:t>s.l</a:t>
            </a:r>
            <a:r>
              <a:rPr lang="en-US" sz="1800" dirty="0">
                <a:latin typeface="Segan" pitchFamily="2" charset="0"/>
              </a:rPr>
              <a:t>. : Pearson, 2004. 0-321-12226-7.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7. </a:t>
            </a:r>
            <a:r>
              <a:rPr lang="en-US" sz="1800" b="1" dirty="0" err="1">
                <a:latin typeface="Segan" pitchFamily="2" charset="0"/>
              </a:rPr>
              <a:t>Mckeown</a:t>
            </a:r>
            <a:r>
              <a:rPr lang="en-US" sz="1800" b="1" dirty="0">
                <a:latin typeface="Segan" pitchFamily="2" charset="0"/>
              </a:rPr>
              <a:t>, N., et al., et al.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dirty="0" err="1">
                <a:latin typeface="Segan" pitchFamily="2" charset="0"/>
              </a:rPr>
              <a:t>OpenFlow</a:t>
            </a:r>
            <a:r>
              <a:rPr lang="en-US" sz="1800" dirty="0">
                <a:latin typeface="Segan" pitchFamily="2" charset="0"/>
              </a:rPr>
              <a:t>: Enabling Innovation in Campus Networks. </a:t>
            </a:r>
            <a:r>
              <a:rPr lang="en-US" sz="1800" i="1" dirty="0">
                <a:latin typeface="Segan" pitchFamily="2" charset="0"/>
              </a:rPr>
              <a:t>SIGCOMM CCR 38. </a:t>
            </a:r>
            <a:r>
              <a:rPr lang="en-US" sz="1800" dirty="0">
                <a:latin typeface="Segan" pitchFamily="2" charset="0"/>
              </a:rPr>
              <a:t>2, 2008.</a:t>
            </a:r>
            <a:endParaRPr lang="pt-BR" sz="1800" dirty="0">
              <a:latin typeface="Segan" pitchFamily="2" charset="0"/>
            </a:endParaRPr>
          </a:p>
          <a:p>
            <a:pPr algn="just"/>
            <a:r>
              <a:rPr lang="en-US" sz="1800" dirty="0">
                <a:latin typeface="Segan" pitchFamily="2" charset="0"/>
              </a:rPr>
              <a:t>8. </a:t>
            </a:r>
            <a:r>
              <a:rPr lang="en-US" sz="1800" b="1" dirty="0">
                <a:latin typeface="Segan" pitchFamily="2" charset="0"/>
              </a:rPr>
              <a:t>Hunt, P., et al., et al.</a:t>
            </a:r>
            <a:r>
              <a:rPr lang="en-US" sz="1800" dirty="0">
                <a:latin typeface="Segan" pitchFamily="2" charset="0"/>
              </a:rPr>
              <a:t> </a:t>
            </a:r>
            <a:r>
              <a:rPr lang="en-US" sz="1800" dirty="0" err="1">
                <a:latin typeface="Segan" pitchFamily="2" charset="0"/>
              </a:rPr>
              <a:t>ZooKeeper</a:t>
            </a:r>
            <a:r>
              <a:rPr lang="en-US" sz="1800" dirty="0">
                <a:latin typeface="Segan" pitchFamily="2" charset="0"/>
              </a:rPr>
              <a:t>: Wait-free Coordination for Internet-Scale Systems. </a:t>
            </a:r>
            <a:r>
              <a:rPr lang="en-US" sz="1800" i="1" dirty="0" err="1">
                <a:latin typeface="Segan" pitchFamily="2" charset="0"/>
              </a:rPr>
              <a:t>Usenix</a:t>
            </a:r>
            <a:r>
              <a:rPr lang="en-US" sz="1800" i="1" dirty="0">
                <a:latin typeface="Segan" pitchFamily="2" charset="0"/>
              </a:rPr>
              <a:t> Annual Technical Conference. </a:t>
            </a:r>
            <a:r>
              <a:rPr lang="en-US" sz="1800" dirty="0" err="1">
                <a:latin typeface="Segan" pitchFamily="2" charset="0"/>
              </a:rPr>
              <a:t>Junho</a:t>
            </a:r>
            <a:r>
              <a:rPr lang="en-US" sz="1800" dirty="0">
                <a:latin typeface="Segan" pitchFamily="2" charset="0"/>
              </a:rPr>
              <a:t> de 2010.</a:t>
            </a:r>
            <a:endParaRPr lang="pt-BR" sz="1800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referências</a:t>
            </a:r>
            <a:endParaRPr lang="pt-BR" dirty="0">
              <a:latin typeface="World of Wa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6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perguntas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4" name="Texto explicativo em elipse 3"/>
          <p:cNvSpPr/>
          <p:nvPr/>
        </p:nvSpPr>
        <p:spPr>
          <a:xfrm>
            <a:off x="2735796" y="1340768"/>
            <a:ext cx="3672408" cy="3168352"/>
          </a:xfrm>
          <a:prstGeom prst="wedgeEllipseCallout">
            <a:avLst>
              <a:gd name="adj1" fmla="val -26414"/>
              <a:gd name="adj2" fmla="val 54041"/>
            </a:avLst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0" dirty="0" smtClean="0">
                <a:latin typeface="World of Water" pitchFamily="2" charset="0"/>
              </a:rPr>
              <a:t>?</a:t>
            </a:r>
            <a:endParaRPr lang="pt-BR" sz="18000" dirty="0">
              <a:latin typeface="World of Wa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392488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Plano de controle | Plano de encaminhamento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Funções da plataforma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Coletar informações dos </a:t>
            </a:r>
            <a:r>
              <a:rPr lang="pt-BR" sz="2800" i="1" dirty="0" smtClean="0">
                <a:latin typeface="Segan" pitchFamily="2" charset="0"/>
              </a:rPr>
              <a:t>switches </a:t>
            </a:r>
            <a:r>
              <a:rPr lang="pt-BR" sz="2800" dirty="0" smtClean="0">
                <a:latin typeface="Segan" pitchFamily="2" charset="0"/>
              </a:rPr>
              <a:t>e...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... Distribuir o estado apropriado entre eles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Coordenar o estado entre servidores da plataforma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Prover uma API para desenvolvimento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3000" dirty="0" smtClean="0">
                <a:latin typeface="Segan" pitchFamily="2" charset="0"/>
              </a:rPr>
              <a:t>Rede definida por </a:t>
            </a:r>
            <a:r>
              <a:rPr lang="pt-BR" sz="3000" dirty="0" smtClean="0">
                <a:solidFill>
                  <a:schemeClr val="tx2"/>
                </a:solidFill>
                <a:latin typeface="Segan" pitchFamily="2" charset="0"/>
              </a:rPr>
              <a:t>software</a:t>
            </a:r>
            <a:r>
              <a:rPr lang="pt-BR" sz="3000" i="1" dirty="0" smtClean="0">
                <a:latin typeface="Segan" pitchFamily="2" charset="0"/>
              </a:rPr>
              <a:t> </a:t>
            </a:r>
            <a:r>
              <a:rPr lang="pt-BR" sz="3000" dirty="0" smtClean="0">
                <a:latin typeface="Segan" pitchFamily="2" charset="0"/>
              </a:rPr>
              <a:t> - SDN</a:t>
            </a:r>
            <a:endParaRPr lang="pt-BR" sz="3000" i="1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576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9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040560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Modelo </a:t>
            </a: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RDS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Nova função implementada sobre a API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Dificuldades por conta da </a:t>
            </a:r>
            <a:r>
              <a:rPr lang="pt-BR" sz="2800" dirty="0" smtClean="0">
                <a:latin typeface="Segan" pitchFamily="2" charset="0"/>
              </a:rPr>
              <a:t>plataforma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 que forma?</a:t>
            </a: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Primitivas de distribuição de estado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Uso de técnicas consolidadas</a:t>
            </a:r>
          </a:p>
          <a:p>
            <a:pPr marL="4572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720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251520" y="1340768"/>
            <a:ext cx="8640959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Mas...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	</a:t>
            </a: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...e os...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	</a:t>
            </a: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an" pitchFamily="2" charset="0"/>
              </a:rPr>
              <a:t>	</a:t>
            </a: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Desafios!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Generalidade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Escalabilidade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Confiabilidade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Simplicidade</a:t>
            </a: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Desempenho</a:t>
            </a:r>
          </a:p>
          <a:p>
            <a:pPr marL="45720" indent="0">
              <a:buFont typeface="Wingdings" charset="2"/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introdução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pic>
        <p:nvPicPr>
          <p:cNvPr id="7" name="Picture 3" descr="F:\Documents\My Dropbox\Projetos\MyTop3\Imagens\istockphoto_5651286-which-w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000" y="2016472"/>
            <a:ext cx="4826000" cy="38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2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Componentes </a:t>
            </a:r>
            <a:r>
              <a:rPr lang="pt-BR" sz="3000" dirty="0" smtClean="0">
                <a:latin typeface="Segan" pitchFamily="2" charset="0"/>
              </a:rPr>
              <a:t> - Infraestrutura Física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Switches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Roteadores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628333" lvl="1" indent="-354013"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Outros elementos de rede manipuláveis</a:t>
            </a:r>
          </a:p>
          <a:p>
            <a:pPr marL="354013" indent="-354013">
              <a:buFont typeface="Courier New" pitchFamily="49" charset="0"/>
              <a:buChar char="o"/>
            </a:pPr>
            <a:endParaRPr lang="pt-BR" sz="2800" dirty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864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4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Autofit/>
          </a:bodyPr>
          <a:lstStyle/>
          <a:p>
            <a:pPr marL="354013" indent="-354013"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2"/>
                </a:solidFill>
                <a:latin typeface="Segan" pitchFamily="2" charset="0"/>
              </a:rPr>
              <a:t>Componentes </a:t>
            </a:r>
            <a:r>
              <a:rPr lang="pt-BR" sz="3000" dirty="0" smtClean="0">
                <a:latin typeface="Segan" pitchFamily="2" charset="0"/>
              </a:rPr>
              <a:t> - Conectividade</a:t>
            </a:r>
          </a:p>
          <a:p>
            <a:pPr marL="628333" lvl="1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354013" indent="-354013">
              <a:buFont typeface="Courier New" pitchFamily="49" charset="0"/>
              <a:buChar char="o"/>
            </a:pPr>
            <a:endParaRPr lang="pt-BR" sz="2800" dirty="0" smtClean="0">
              <a:latin typeface="Segan" pitchFamily="2" charset="0"/>
            </a:endParaRPr>
          </a:p>
          <a:p>
            <a:pPr marL="45720" indent="0">
              <a:buNone/>
            </a:pPr>
            <a:endParaRPr lang="pt-BR" sz="2800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r>
              <a:rPr lang="pt-BR" sz="2800" dirty="0" smtClean="0">
                <a:latin typeface="Segan" pitchFamily="2" charset="0"/>
              </a:rPr>
              <a:t> Canal de controle</a:t>
            </a:r>
            <a:endParaRPr lang="pt-BR" sz="2800" dirty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r>
              <a:rPr lang="pt-BR" sz="2800" i="1" dirty="0" smtClean="0">
                <a:latin typeface="Segan" pitchFamily="2" charset="0"/>
              </a:rPr>
              <a:t> In band</a:t>
            </a:r>
            <a:r>
              <a:rPr lang="pt-BR" sz="2800" dirty="0" smtClean="0">
                <a:latin typeface="Segan" pitchFamily="2" charset="0"/>
              </a:rPr>
              <a:t> x </a:t>
            </a:r>
            <a:r>
              <a:rPr lang="pt-BR" sz="2800" i="1" dirty="0" smtClean="0">
                <a:latin typeface="Segan" pitchFamily="2" charset="0"/>
              </a:rPr>
              <a:t>Out of band</a:t>
            </a:r>
          </a:p>
          <a:p>
            <a:pPr>
              <a:buFont typeface="Courier New" pitchFamily="49" charset="0"/>
              <a:buChar char="o"/>
            </a:pPr>
            <a:r>
              <a:rPr lang="pt-BR" sz="2800" i="1" dirty="0">
                <a:latin typeface="Segan" pitchFamily="2" charset="0"/>
              </a:rPr>
              <a:t> </a:t>
            </a:r>
            <a:r>
              <a:rPr lang="pt-BR" sz="2800" dirty="0" smtClean="0">
                <a:latin typeface="Segan" pitchFamily="2" charset="0"/>
              </a:rPr>
              <a:t>Comunicação bidirecional</a:t>
            </a:r>
            <a:endParaRPr lang="pt-BR" sz="2800" i="1" dirty="0" smtClean="0">
              <a:latin typeface="Segan" pitchFamily="2" charset="0"/>
            </a:endParaRPr>
          </a:p>
          <a:p>
            <a:pPr>
              <a:buFont typeface="Courier New" pitchFamily="49" charset="0"/>
              <a:buChar char="o"/>
            </a:pPr>
            <a:r>
              <a:rPr lang="pt-BR" sz="2800" i="1" dirty="0">
                <a:latin typeface="Segan" pitchFamily="2" charset="0"/>
              </a:rPr>
              <a:t> </a:t>
            </a:r>
            <a:r>
              <a:rPr lang="pt-BR" sz="2800" dirty="0" smtClean="0">
                <a:latin typeface="Segan" pitchFamily="2" charset="0"/>
              </a:rPr>
              <a:t>Protocolos padrão</a:t>
            </a:r>
            <a:endParaRPr lang="pt-BR" sz="2800" i="1" dirty="0">
              <a:latin typeface="Segan" pitchFamily="2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2000" y="6669360"/>
            <a:ext cx="864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World of Water" pitchFamily="2" charset="0"/>
              </a:rPr>
              <a:t>arquitetura</a:t>
            </a:r>
            <a:endParaRPr lang="pt-BR" dirty="0">
              <a:latin typeface="World of Water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6669360"/>
            <a:ext cx="1728000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Mais 5"/>
          <p:cNvSpPr/>
          <p:nvPr/>
        </p:nvSpPr>
        <p:spPr>
          <a:xfrm>
            <a:off x="2987824" y="2492896"/>
            <a:ext cx="936104" cy="1008112"/>
          </a:xfrm>
          <a:prstGeom prst="mathPlus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9512" y="2348880"/>
            <a:ext cx="1871728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7000" dirty="0" smtClean="0">
                <a:effectLst/>
                <a:latin typeface="World of Water" pitchFamily="2" charset="0"/>
              </a:rPr>
              <a:t>onix</a:t>
            </a:r>
            <a:endParaRPr lang="pt-BR" sz="7000" b="1" cap="all" dirty="0"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F:\Documents\My Dropbox\Projetos\MyTop3\Imagens\istockphoto_5722073-light-net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137" y="2397175"/>
            <a:ext cx="3712863" cy="2471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6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439</TotalTime>
  <Words>1943</Words>
  <Application>Microsoft Office PowerPoint</Application>
  <PresentationFormat>Apresentação na tela (4:3)</PresentationFormat>
  <Paragraphs>607</Paragraphs>
  <Slides>42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Perspectiva</vt:lpstr>
      <vt:lpstr>onix </vt:lpstr>
      <vt:lpstr>introdução</vt:lpstr>
      <vt:lpstr>introdução</vt:lpstr>
      <vt:lpstr>introdução</vt:lpstr>
      <vt:lpstr>introdução</vt:lpstr>
      <vt:lpstr>introdução</vt:lpstr>
      <vt:lpstr>introdução</vt:lpstr>
      <vt:lpstr>arquitetura</vt:lpstr>
      <vt:lpstr>arquitetura</vt:lpstr>
      <vt:lpstr>arquitetura</vt:lpstr>
      <vt:lpstr>arquitetura</vt:lpstr>
      <vt:lpstr>arquitetura</vt:lpstr>
      <vt:lpstr>arquitetura</vt:lpstr>
      <vt:lpstr>arquitetura</vt:lpstr>
      <vt:lpstr>arquitetura</vt:lpstr>
      <vt:lpstr>arquitetura</vt:lpstr>
      <vt:lpstr>arquitetura</vt:lpstr>
      <vt:lpstr>mecanismo de distribuição</vt:lpstr>
      <vt:lpstr>mecanismo de distribuição</vt:lpstr>
      <vt:lpstr>mecanismo de distribuição</vt:lpstr>
      <vt:lpstr>mecanismo de distribuição</vt:lpstr>
      <vt:lpstr>mecanismo de distribuição</vt:lpstr>
      <vt:lpstr>mecanismo de distribuição</vt:lpstr>
      <vt:lpstr>mecanismo de distribuição</vt:lpstr>
      <vt:lpstr>escalabilidade e confiabilidade</vt:lpstr>
      <vt:lpstr>escalabilidade e confiabilidade</vt:lpstr>
      <vt:lpstr>escalabilidade e confiabilidade</vt:lpstr>
      <vt:lpstr>escalabilidade e confiabilidade</vt:lpstr>
      <vt:lpstr>escalabilidade e confiabilidade</vt:lpstr>
      <vt:lpstr>escalabilidade e confiabilidade</vt:lpstr>
      <vt:lpstr>escalabilidade e confiabilidade</vt:lpstr>
      <vt:lpstr>implementação</vt:lpstr>
      <vt:lpstr>implementação</vt:lpstr>
      <vt:lpstr>aplicações</vt:lpstr>
      <vt:lpstr>aplicações</vt:lpstr>
      <vt:lpstr>aplicações</vt:lpstr>
      <vt:lpstr>aplicações</vt:lpstr>
      <vt:lpstr>aplicações</vt:lpstr>
      <vt:lpstr>aplicações</vt:lpstr>
      <vt:lpstr>conclusão</vt:lpstr>
      <vt:lpstr>referências</vt:lpstr>
      <vt:lpstr>perguntas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Onix Uma plataforma de desenvolvimento para controle distribuído</dc:title>
  <dc:creator>Welington</dc:creator>
  <cp:lastModifiedBy>Welington</cp:lastModifiedBy>
  <cp:revision>585</cp:revision>
  <dcterms:created xsi:type="dcterms:W3CDTF">2011-05-03T01:07:51Z</dcterms:created>
  <dcterms:modified xsi:type="dcterms:W3CDTF">2011-05-06T03:15:31Z</dcterms:modified>
</cp:coreProperties>
</file>