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7" r:id="rId17"/>
    <p:sldId id="278" r:id="rId18"/>
    <p:sldId id="271" r:id="rId19"/>
    <p:sldId id="272" r:id="rId20"/>
    <p:sldId id="276" r:id="rId21"/>
    <p:sldId id="273" r:id="rId22"/>
    <p:sldId id="279" r:id="rId23"/>
    <p:sldId id="280" r:id="rId24"/>
    <p:sldId id="281" r:id="rId25"/>
    <p:sldId id="282" r:id="rId26"/>
    <p:sldId id="275" r:id="rId27"/>
    <p:sldId id="283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123-4EAF-4508-9B20-5F06CA870C69}" type="datetimeFigureOut">
              <a:rPr lang="pt-BR" smtClean="0"/>
              <a:pPr/>
              <a:t>29/04/2011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B30-C40E-4892-A6DA-7EF71BD5DB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123-4EAF-4508-9B20-5F06CA870C69}" type="datetimeFigureOut">
              <a:rPr lang="pt-BR" smtClean="0"/>
              <a:pPr/>
              <a:t>29/04/2011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B30-C40E-4892-A6DA-7EF71BD5DB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123-4EAF-4508-9B20-5F06CA870C69}" type="datetimeFigureOut">
              <a:rPr lang="pt-BR" smtClean="0"/>
              <a:pPr/>
              <a:t>29/04/2011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B30-C40E-4892-A6DA-7EF71BD5DB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123-4EAF-4508-9B20-5F06CA870C69}" type="datetimeFigureOut">
              <a:rPr lang="pt-BR" smtClean="0"/>
              <a:pPr/>
              <a:t>29/04/2011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B30-C40E-4892-A6DA-7EF71BD5DB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123-4EAF-4508-9B20-5F06CA870C69}" type="datetimeFigureOut">
              <a:rPr lang="pt-BR" smtClean="0"/>
              <a:pPr/>
              <a:t>29/04/2011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B30-C40E-4892-A6DA-7EF71BD5DB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123-4EAF-4508-9B20-5F06CA870C69}" type="datetimeFigureOut">
              <a:rPr lang="pt-BR" smtClean="0"/>
              <a:pPr/>
              <a:t>29/04/2011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B30-C40E-4892-A6DA-7EF71BD5DB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123-4EAF-4508-9B20-5F06CA870C69}" type="datetimeFigureOut">
              <a:rPr lang="pt-BR" smtClean="0"/>
              <a:pPr/>
              <a:t>29/04/2011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B30-C40E-4892-A6DA-7EF71BD5DB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123-4EAF-4508-9B20-5F06CA870C69}" type="datetimeFigureOut">
              <a:rPr lang="pt-BR" smtClean="0"/>
              <a:pPr/>
              <a:t>29/04/2011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B30-C40E-4892-A6DA-7EF71BD5DB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123-4EAF-4508-9B20-5F06CA870C69}" type="datetimeFigureOut">
              <a:rPr lang="pt-BR" smtClean="0"/>
              <a:pPr/>
              <a:t>29/04/2011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B30-C40E-4892-A6DA-7EF71BD5DB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123-4EAF-4508-9B20-5F06CA870C69}" type="datetimeFigureOut">
              <a:rPr lang="pt-BR" smtClean="0"/>
              <a:pPr/>
              <a:t>29/04/2011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B30-C40E-4892-A6DA-7EF71BD5DB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123-4EAF-4508-9B20-5F06CA870C69}" type="datetimeFigureOut">
              <a:rPr lang="pt-BR" smtClean="0"/>
              <a:pPr/>
              <a:t>29/04/2011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AB30-C40E-4892-A6DA-7EF71BD5DB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alpha val="3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F0123-4EAF-4508-9B20-5F06CA870C69}" type="datetimeFigureOut">
              <a:rPr lang="pt-BR" smtClean="0"/>
              <a:pPr/>
              <a:t>29/04/2011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4AB30-C40E-4892-A6DA-7EF71BD5DB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24" y="4286256"/>
            <a:ext cx="7572428" cy="1752600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Leandro </a:t>
            </a:r>
            <a:r>
              <a:rPr lang="pt-BR" sz="2400" dirty="0" err="1" smtClean="0">
                <a:solidFill>
                  <a:schemeClr val="tx1"/>
                </a:solidFill>
              </a:rPr>
              <a:t>Haruo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Aoyagi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Universidade Federal de São Carlos – Campus Sorocaba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Email: aoyagi.haruo@gmail.com</a:t>
            </a:r>
          </a:p>
        </p:txBody>
      </p:sp>
      <p:pic>
        <p:nvPicPr>
          <p:cNvPr id="4" name="Imagem 3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  <p:pic>
        <p:nvPicPr>
          <p:cNvPr id="5" name="Imagem 4" descr="Sem Título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2571744"/>
            <a:ext cx="5357850" cy="1139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Alternativas para o problema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Plataformas abertas existentes não possuem desempenho necessário;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Plataformas com hardware especializado em encaminhamento de pacotes como a </a:t>
            </a:r>
            <a:r>
              <a:rPr lang="pt-BR" sz="3000" dirty="0" err="1" smtClean="0">
                <a:solidFill>
                  <a:schemeClr val="tx1"/>
                </a:solidFill>
              </a:rPr>
              <a:t>Supercharged</a:t>
            </a:r>
            <a:r>
              <a:rPr lang="pt-BR" sz="3000" dirty="0" smtClean="0">
                <a:solidFill>
                  <a:schemeClr val="tx1"/>
                </a:solidFill>
              </a:rPr>
              <a:t> </a:t>
            </a:r>
            <a:r>
              <a:rPr lang="pt-BR" sz="3000" dirty="0" err="1" smtClean="0">
                <a:solidFill>
                  <a:schemeClr val="tx1"/>
                </a:solidFill>
              </a:rPr>
              <a:t>PlanetLab</a:t>
            </a:r>
            <a:r>
              <a:rPr lang="pt-BR" sz="3000" dirty="0" smtClean="0">
                <a:solidFill>
                  <a:schemeClr val="tx1"/>
                </a:solidFill>
              </a:rPr>
              <a:t>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Muito promissora, mas também não é adequada pois é muito cara e indicada para grandes centros de comutação.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err="1" smtClean="0">
                <a:solidFill>
                  <a:schemeClr val="tx1"/>
                </a:solidFill>
              </a:rPr>
              <a:t>NetFPGA</a:t>
            </a:r>
            <a:r>
              <a:rPr lang="pt-BR" sz="3000" dirty="0" smtClean="0">
                <a:solidFill>
                  <a:schemeClr val="tx1"/>
                </a:solidFill>
              </a:rPr>
              <a:t>, placa PCI de baixo custo, FPGA programável para processamento de pacotes e quatro portas. (Só suporta 4 interfaces)</a:t>
            </a:r>
          </a:p>
          <a:p>
            <a:pPr algn="l">
              <a:buFont typeface="Arial" pitchFamily="34" charset="0"/>
              <a:buChar char="•"/>
            </a:pPr>
            <a:endParaRPr lang="pt-BR" sz="3000" dirty="0" smtClean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A proposta do OpenFlow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Experimentos e testes de novas propostas em redes com baixo custo em nossas Universidades;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Através de mecanismos que isolam o tráfego do fluxo de produção do fluxo experimental;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possibilita a adição de novas funcionalidades nos equipamentos comerciais sem a necessidade de expor as plataformas; </a:t>
            </a: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O que é o OpenFlow?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/>
            <a:r>
              <a:rPr lang="pt-BR" sz="3000" dirty="0" smtClean="0">
                <a:solidFill>
                  <a:schemeClr val="tx1"/>
                </a:solidFill>
              </a:rPr>
              <a:t>Idéia Básica: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tabela de fluxo dos switches e roteadores difere de uma marca para outra;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conjunto de funções comuns;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Explorar essas funções;</a:t>
            </a:r>
          </a:p>
          <a:p>
            <a:pPr algn="l"/>
            <a:endParaRPr lang="pt-BR" sz="3000" dirty="0" smtClean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Os switches OpenFlow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/>
            <a:r>
              <a:rPr lang="pt-BR" sz="3000" dirty="0" smtClean="0">
                <a:solidFill>
                  <a:schemeClr val="tx1"/>
                </a:solidFill>
              </a:rPr>
              <a:t>Formado por no mínimo três partes: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Tabela de fluxo com uma ação associada a cada fluxo que indica ao switch como tratar o fluxo;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Canal seguro que conecta o switch ao controlador da rede. Troca de comandos e pacotes.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Protocolo OpenFlow. Permite que o controlador se conecte de maneira padrão com o switch.</a:t>
            </a: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Os switches OpenFlow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/>
            <a:r>
              <a:rPr lang="pt-BR" sz="3000" dirty="0" smtClean="0">
                <a:solidFill>
                  <a:schemeClr val="tx1"/>
                </a:solidFill>
              </a:rPr>
              <a:t>Tabela de fluxo: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Uma ação associada a cada fluxo;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Fluxos são tratados de maneira diferente;</a:t>
            </a:r>
          </a:p>
          <a:p>
            <a:pPr algn="l">
              <a:buFont typeface="Arial" pitchFamily="34" charset="0"/>
              <a:buChar char="•"/>
            </a:pPr>
            <a:endParaRPr lang="pt-BR" sz="3000" dirty="0" smtClean="0">
              <a:solidFill>
                <a:schemeClr val="tx1"/>
              </a:solidFill>
            </a:endParaRPr>
          </a:p>
          <a:p>
            <a:pPr algn="l"/>
            <a:r>
              <a:rPr lang="pt-BR" sz="3000" dirty="0" smtClean="0">
                <a:solidFill>
                  <a:schemeClr val="tx1"/>
                </a:solidFill>
              </a:rPr>
              <a:t>Canal seguro: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conecta o switch ao controlador da rede;</a:t>
            </a:r>
          </a:p>
          <a:p>
            <a:pPr algn="l"/>
            <a:endParaRPr lang="pt-BR" sz="3000" dirty="0" smtClean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Os switches OpenFlow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/>
            <a:r>
              <a:rPr lang="pt-BR" sz="3000" dirty="0" smtClean="0">
                <a:solidFill>
                  <a:schemeClr val="tx1"/>
                </a:solidFill>
              </a:rPr>
              <a:t>Protocolo OpenFlow: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permite a configuração da tabela de fluxos;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Administrador consegue dividir o tráfego configurando diferentes tratamentos para cada fluxo;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Pesquisador consegue configurar a tabela de fluxo, dando diferentes tratamentos para os fluxos de teste.</a:t>
            </a: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Os switches OpenFlow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Um fluxo </a:t>
            </a:r>
            <a:r>
              <a:rPr lang="pt-BR" sz="2800" dirty="0">
                <a:solidFill>
                  <a:schemeClr val="tx1"/>
                </a:solidFill>
              </a:rPr>
              <a:t>possui três campos: </a:t>
            </a:r>
          </a:p>
          <a:p>
            <a:pPr algn="l"/>
            <a:r>
              <a:rPr lang="pt-BR" sz="2800" dirty="0">
                <a:solidFill>
                  <a:schemeClr val="tx1"/>
                </a:solidFill>
              </a:rPr>
              <a:t>1. Um campo para o cabeçalho de pacote, que define o fluxo; </a:t>
            </a:r>
          </a:p>
          <a:p>
            <a:pPr algn="l"/>
            <a:r>
              <a:rPr lang="pt-BR" sz="2800" dirty="0">
                <a:solidFill>
                  <a:schemeClr val="tx1"/>
                </a:solidFill>
              </a:rPr>
              <a:t>2. Outro para a ação, que define como o pacote deve ser tratado; e </a:t>
            </a:r>
          </a:p>
          <a:p>
            <a:pPr algn="l"/>
            <a:r>
              <a:rPr lang="pt-BR" sz="2800" dirty="0">
                <a:solidFill>
                  <a:schemeClr val="tx1"/>
                </a:solidFill>
              </a:rPr>
              <a:t>3. Por fim um campo para as estatísticas, que mantém o controle do número de pacotes e bytes de cada fluxo e o tempo decorrido desde que o ultimo pacote pertencente ao fluxo foi identificado pelo </a:t>
            </a:r>
            <a:r>
              <a:rPr lang="pt-BR" sz="2800" dirty="0" smtClean="0">
                <a:solidFill>
                  <a:schemeClr val="tx1"/>
                </a:solidFill>
              </a:rPr>
              <a:t>switch. </a:t>
            </a: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Os switches OpenFlow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Cabeçalho de um fluxo</a:t>
            </a:r>
          </a:p>
          <a:p>
            <a:pPr algn="l"/>
            <a:endParaRPr lang="pt-BR" sz="2800" dirty="0">
              <a:solidFill>
                <a:schemeClr val="tx1"/>
              </a:solidFill>
            </a:endParaRPr>
          </a:p>
          <a:p>
            <a:pPr algn="l"/>
            <a:endParaRPr lang="pt-BR" sz="2800" dirty="0" smtClean="0">
              <a:solidFill>
                <a:schemeClr val="tx1"/>
              </a:solidFill>
            </a:endParaRPr>
          </a:p>
          <a:p>
            <a:pPr algn="l"/>
            <a:endParaRPr lang="pt-BR" sz="2800" dirty="0">
              <a:solidFill>
                <a:schemeClr val="tx1"/>
              </a:solidFill>
            </a:endParaRPr>
          </a:p>
          <a:p>
            <a:pPr algn="l"/>
            <a:endParaRPr lang="pt-B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É </a:t>
            </a:r>
            <a:r>
              <a:rPr lang="pt-BR" sz="2800" dirty="0">
                <a:solidFill>
                  <a:schemeClr val="tx1"/>
                </a:solidFill>
              </a:rPr>
              <a:t>uma tabela </a:t>
            </a:r>
            <a:r>
              <a:rPr lang="pt-BR" sz="2800" dirty="0" smtClean="0">
                <a:solidFill>
                  <a:schemeClr val="tx1"/>
                </a:solidFill>
              </a:rPr>
              <a:t>10-</a:t>
            </a:r>
            <a:r>
              <a:rPr lang="pt-BR" sz="2800" dirty="0" err="1" smtClean="0">
                <a:solidFill>
                  <a:schemeClr val="tx1"/>
                </a:solidFill>
              </a:rPr>
              <a:t>tupla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Um </a:t>
            </a:r>
            <a:r>
              <a:rPr lang="pt-BR" sz="2800" dirty="0">
                <a:solidFill>
                  <a:schemeClr val="tx1"/>
                </a:solidFill>
              </a:rPr>
              <a:t>fluxo pode ser definido por todos os dez campos da tabela ou por campos </a:t>
            </a:r>
            <a:r>
              <a:rPr lang="pt-BR" sz="2800" dirty="0" smtClean="0">
                <a:solidFill>
                  <a:schemeClr val="tx1"/>
                </a:solidFill>
              </a:rPr>
              <a:t>arbitrários.</a:t>
            </a: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357430"/>
            <a:ext cx="786946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Os switches OpenFlow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/>
            <a:r>
              <a:rPr lang="pt-BR" sz="3000" dirty="0" smtClean="0">
                <a:solidFill>
                  <a:schemeClr val="tx1"/>
                </a:solidFill>
              </a:rPr>
              <a:t>Dois tipos de switches OpenFlow:</a:t>
            </a:r>
          </a:p>
          <a:p>
            <a:pPr algn="l"/>
            <a:endParaRPr lang="pt-BR" sz="3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Switches OpenFlow dedicados; </a:t>
            </a:r>
          </a:p>
          <a:p>
            <a:pPr algn="l">
              <a:buFont typeface="Arial" pitchFamily="34" charset="0"/>
              <a:buChar char="•"/>
            </a:pPr>
            <a:endParaRPr lang="pt-BR" sz="3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Switches com OpenFlow habilitado.</a:t>
            </a: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Switches OpenFlow dedicados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Apenas </a:t>
            </a:r>
            <a:r>
              <a:rPr lang="pt-BR" sz="2800" dirty="0">
                <a:solidFill>
                  <a:schemeClr val="tx1"/>
                </a:solidFill>
              </a:rPr>
              <a:t>encaminha os pacotes entre as portas do switch de acordo com a </a:t>
            </a:r>
            <a:r>
              <a:rPr lang="pt-BR" sz="2800" dirty="0" smtClean="0">
                <a:solidFill>
                  <a:schemeClr val="tx1"/>
                </a:solidFill>
              </a:rPr>
              <a:t>configuração da Tabela </a:t>
            </a:r>
            <a:r>
              <a:rPr lang="pt-BR" sz="2800" dirty="0">
                <a:solidFill>
                  <a:schemeClr val="tx1"/>
                </a:solidFill>
              </a:rPr>
              <a:t>de </a:t>
            </a:r>
            <a:r>
              <a:rPr lang="pt-BR" sz="2800" dirty="0" smtClean="0">
                <a:solidFill>
                  <a:schemeClr val="tx1"/>
                </a:solidFill>
              </a:rPr>
              <a:t>Fluxos;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fluxos podem ser definidos de diferentes </a:t>
            </a:r>
            <a:r>
              <a:rPr lang="pt-BR" sz="2800" dirty="0" smtClean="0">
                <a:solidFill>
                  <a:schemeClr val="tx1"/>
                </a:solidFill>
              </a:rPr>
              <a:t>maneiras.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Verificação de </a:t>
            </a:r>
            <a:r>
              <a:rPr lang="pt-BR" sz="2800" dirty="0">
                <a:solidFill>
                  <a:schemeClr val="tx1"/>
                </a:solidFill>
              </a:rPr>
              <a:t>campos arbitrários do cabeçalho. </a:t>
            </a:r>
            <a:r>
              <a:rPr lang="pt-BR" sz="3000" dirty="0" smtClean="0">
                <a:solidFill>
                  <a:schemeClr val="tx1"/>
                </a:solidFill>
              </a:rPr>
              <a:t>(flexibilidade)</a:t>
            </a:r>
            <a:endParaRPr lang="pt-BR" sz="2800" dirty="0" smtClean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Resumo da Apresentação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Comutadores (</a:t>
            </a:r>
            <a:r>
              <a:rPr lang="pt-BR" sz="3000" dirty="0" smtClean="0">
                <a:solidFill>
                  <a:schemeClr val="tx1"/>
                </a:solidFill>
              </a:rPr>
              <a:t>Switches)</a:t>
            </a:r>
            <a:endParaRPr lang="pt-BR" sz="3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O problema das redes atuais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Alternativas para o problema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O que é o OpenFlow?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Os switches OpenFlow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Exemplos de Aplicações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Conclusão</a:t>
            </a:r>
            <a:endParaRPr lang="pt-BR" sz="3000" dirty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Switches OpenFlow dedicados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357298"/>
            <a:ext cx="5214974" cy="524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Calibri" pitchFamily="34" charset="0"/>
                <a:cs typeface="Calibri" pitchFamily="34" charset="0"/>
              </a:rPr>
              <a:t>S</a:t>
            </a:r>
            <a:r>
              <a:rPr lang="pt-BR" sz="3600" dirty="0" smtClean="0">
                <a:latin typeface="Calibri" pitchFamily="34" charset="0"/>
                <a:cs typeface="Calibri" pitchFamily="34" charset="0"/>
              </a:rPr>
              <a:t>witches OpenFlow dedicados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 lnSpcReduction="10000"/>
          </a:bodyPr>
          <a:lstStyle/>
          <a:p>
            <a:pPr algn="l"/>
            <a:r>
              <a:rPr lang="pt-BR" sz="2800" dirty="0">
                <a:solidFill>
                  <a:schemeClr val="tx1"/>
                </a:solidFill>
              </a:rPr>
              <a:t>cada entrada de fluxo possui uma ação associada a ela. As três ações mais básicas são: </a:t>
            </a:r>
          </a:p>
          <a:p>
            <a:pPr algn="l"/>
            <a:r>
              <a:rPr lang="pt-BR" sz="2800" dirty="0">
                <a:solidFill>
                  <a:schemeClr val="tx1"/>
                </a:solidFill>
              </a:rPr>
              <a:t>1. Encaminhamento dos pacotes do fluxo para uma determinada porta (ou portas). </a:t>
            </a:r>
          </a:p>
          <a:p>
            <a:pPr algn="l"/>
            <a:r>
              <a:rPr lang="pt-BR" sz="2800" dirty="0">
                <a:solidFill>
                  <a:schemeClr val="tx1"/>
                </a:solidFill>
              </a:rPr>
              <a:t>2. </a:t>
            </a:r>
            <a:r>
              <a:rPr lang="pt-BR" sz="2800" dirty="0" err="1">
                <a:solidFill>
                  <a:schemeClr val="tx1"/>
                </a:solidFill>
              </a:rPr>
              <a:t>Encapsulamento</a:t>
            </a:r>
            <a:r>
              <a:rPr lang="pt-BR" sz="2800" dirty="0">
                <a:solidFill>
                  <a:schemeClr val="tx1"/>
                </a:solidFill>
              </a:rPr>
              <a:t> dos pacotes do fluxo e transmissão para um controlador através do canal seguro. </a:t>
            </a:r>
            <a:r>
              <a:rPr lang="pt-BR" sz="2800" dirty="0" smtClean="0">
                <a:solidFill>
                  <a:schemeClr val="tx1"/>
                </a:solidFill>
              </a:rPr>
              <a:t>(tratamentos e/ou verificação)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3. Descartar os pacotes do fluxo. Essa ação pode ser utilizada em casos de segurança, para impedir ataques de negação de serviço. </a:t>
            </a:r>
          </a:p>
          <a:p>
            <a:pPr algn="l"/>
            <a:endParaRPr lang="pt-BR" sz="3000" dirty="0" smtClean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Calibri" pitchFamily="34" charset="0"/>
                <a:cs typeface="Calibri" pitchFamily="34" charset="0"/>
              </a:rPr>
              <a:t>S</a:t>
            </a:r>
            <a:r>
              <a:rPr lang="pt-BR" sz="3600" dirty="0" smtClean="0">
                <a:latin typeface="Calibri" pitchFamily="34" charset="0"/>
                <a:cs typeface="Calibri" pitchFamily="34" charset="0"/>
              </a:rPr>
              <a:t>witches com OpenFlow habilitado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switches</a:t>
            </a:r>
            <a:r>
              <a:rPr lang="pt-BR" sz="2800" dirty="0">
                <a:solidFill>
                  <a:schemeClr val="tx1"/>
                </a:solidFill>
              </a:rPr>
              <a:t>, roteadores e pontos de acesso comerciais reforçados com os recursos do </a:t>
            </a:r>
            <a:r>
              <a:rPr lang="pt-BR" sz="2800" dirty="0" smtClean="0">
                <a:solidFill>
                  <a:schemeClr val="tx1"/>
                </a:solidFill>
              </a:rPr>
              <a:t>OpenFlow;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São adicionados a tabela de fluxo, o canal seguro e o protocolo OpenFlow;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Isola o trafego experimental do de produção;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o trafego experimental usa os mecanismos do OpenFlow;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o trafego de produção utiliza os mecanismos normais de um switch.</a:t>
            </a:r>
          </a:p>
          <a:p>
            <a:pPr algn="l">
              <a:buFont typeface="Arial" pitchFamily="34" charset="0"/>
              <a:buChar char="•"/>
            </a:pPr>
            <a:endParaRPr lang="pt-BR" sz="3000" dirty="0" smtClean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Calibri" pitchFamily="34" charset="0"/>
                <a:cs typeface="Calibri" pitchFamily="34" charset="0"/>
              </a:rPr>
              <a:t>S</a:t>
            </a:r>
            <a:r>
              <a:rPr lang="pt-BR" sz="3600" dirty="0" smtClean="0">
                <a:latin typeface="Calibri" pitchFamily="34" charset="0"/>
                <a:cs typeface="Calibri" pitchFamily="34" charset="0"/>
              </a:rPr>
              <a:t>witches com OpenFlow habilitado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Duas opções para garantir o isolamento: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Adição de uma nova ação (</a:t>
            </a:r>
            <a:r>
              <a:rPr lang="pt-BR" sz="2800" dirty="0">
                <a:solidFill>
                  <a:schemeClr val="tx1"/>
                </a:solidFill>
              </a:rPr>
              <a:t>encaminhamento dos pacotes através do </a:t>
            </a:r>
            <a:r>
              <a:rPr lang="pt-BR" sz="2800" dirty="0" err="1">
                <a:solidFill>
                  <a:schemeClr val="tx1"/>
                </a:solidFill>
              </a:rPr>
              <a:t>pipeline</a:t>
            </a:r>
            <a:r>
              <a:rPr lang="pt-BR" sz="2800" dirty="0">
                <a:solidFill>
                  <a:schemeClr val="tx1"/>
                </a:solidFill>
              </a:rPr>
              <a:t> normal do switch </a:t>
            </a:r>
            <a:r>
              <a:rPr lang="pt-BR" sz="2800" dirty="0" smtClean="0">
                <a:solidFill>
                  <a:schemeClr val="tx1"/>
                </a:solidFill>
              </a:rPr>
              <a:t>);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Uso </a:t>
            </a:r>
            <a:r>
              <a:rPr lang="pt-BR" sz="2800" dirty="0">
                <a:solidFill>
                  <a:schemeClr val="tx1"/>
                </a:solidFill>
              </a:rPr>
              <a:t>de VLANs, definindo conjuntos separados de </a:t>
            </a:r>
            <a:r>
              <a:rPr lang="pt-BR" sz="2800" dirty="0" smtClean="0">
                <a:solidFill>
                  <a:schemeClr val="tx1"/>
                </a:solidFill>
              </a:rPr>
              <a:t>VLANs;</a:t>
            </a:r>
          </a:p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Todos precisam conter uma opção ou outra.</a:t>
            </a:r>
          </a:p>
          <a:p>
            <a:pPr algn="l"/>
            <a:endParaRPr lang="pt-BR" sz="3000" dirty="0" smtClean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Calibri" pitchFamily="34" charset="0"/>
                <a:cs typeface="Calibri" pitchFamily="34" charset="0"/>
              </a:rPr>
              <a:t>S</a:t>
            </a:r>
            <a:r>
              <a:rPr lang="pt-BR" sz="3600" dirty="0" smtClean="0">
                <a:latin typeface="Calibri" pitchFamily="34" charset="0"/>
                <a:cs typeface="Calibri" pitchFamily="34" charset="0"/>
              </a:rPr>
              <a:t>witches com OpenFlow habilitado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161749"/>
            <a:ext cx="4424361" cy="569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Aplicações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Plataforma experimental;</a:t>
            </a:r>
          </a:p>
          <a:p>
            <a:pPr algn="l"/>
            <a:endParaRPr lang="pt-BR" sz="2800" dirty="0">
              <a:solidFill>
                <a:schemeClr val="tx1"/>
              </a:solidFill>
            </a:endParaRPr>
          </a:p>
          <a:p>
            <a:pPr algn="l"/>
            <a:r>
              <a:rPr lang="pt-BR" sz="2800" dirty="0" smtClean="0">
                <a:solidFill>
                  <a:schemeClr val="tx1"/>
                </a:solidFill>
              </a:rPr>
              <a:t>Exemplos: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i="1" dirty="0" smtClean="0">
                <a:solidFill>
                  <a:schemeClr val="tx1"/>
                </a:solidFill>
              </a:rPr>
              <a:t> Mobilidade;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i="1" dirty="0">
                <a:solidFill>
                  <a:schemeClr val="tx1"/>
                </a:solidFill>
              </a:rPr>
              <a:t>Redes não IP </a:t>
            </a:r>
            <a:r>
              <a:rPr lang="pt-BR" sz="2800" i="1" dirty="0" smtClean="0">
                <a:solidFill>
                  <a:schemeClr val="tx1"/>
                </a:solidFill>
              </a:rPr>
              <a:t>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i="1" dirty="0">
                <a:solidFill>
                  <a:schemeClr val="tx1"/>
                </a:solidFill>
              </a:rPr>
              <a:t>Processamento de pacotes </a:t>
            </a:r>
            <a:r>
              <a:rPr lang="pt-BR" sz="2800" i="1" dirty="0" smtClean="0">
                <a:solidFill>
                  <a:schemeClr val="tx1"/>
                </a:solidFill>
              </a:rPr>
              <a:t>(conexão direta ou path </a:t>
            </a:r>
            <a:r>
              <a:rPr lang="pt-BR" sz="2800" i="1" dirty="0" err="1" smtClean="0">
                <a:solidFill>
                  <a:schemeClr val="tx1"/>
                </a:solidFill>
              </a:rPr>
              <a:t>panel</a:t>
            </a:r>
            <a:r>
              <a:rPr lang="pt-BR" sz="2800" i="1" dirty="0" smtClean="0">
                <a:solidFill>
                  <a:schemeClr val="tx1"/>
                </a:solidFill>
              </a:rPr>
              <a:t> para um </a:t>
            </a:r>
            <a:r>
              <a:rPr lang="pt-BR" sz="2800" i="1" dirty="0" err="1" smtClean="0">
                <a:solidFill>
                  <a:schemeClr val="tx1"/>
                </a:solidFill>
              </a:rPr>
              <a:t>NetFPGA</a:t>
            </a:r>
            <a:r>
              <a:rPr lang="pt-BR" sz="2800" i="1" dirty="0" smtClean="0">
                <a:solidFill>
                  <a:schemeClr val="tx1"/>
                </a:solidFill>
              </a:rPr>
              <a:t>)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l"/>
            <a:endParaRPr lang="pt-BR" sz="3000" dirty="0" smtClean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A proposta do OpenFlow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 lnSpcReduction="10000"/>
          </a:bodyPr>
          <a:lstStyle/>
          <a:p>
            <a:pPr algn="l"/>
            <a:r>
              <a:rPr lang="pt-BR" sz="3000" dirty="0" smtClean="0">
                <a:solidFill>
                  <a:schemeClr val="tx1"/>
                </a:solidFill>
              </a:rPr>
              <a:t>Flexível para:</a:t>
            </a:r>
            <a:endParaRPr lang="pt-BR" sz="2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>
                <a:solidFill>
                  <a:schemeClr val="tx1"/>
                </a:solidFill>
              </a:rPr>
              <a:t>Ser passível a implementações de baixo custo e alto desempenho; 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>
                <a:solidFill>
                  <a:schemeClr val="tx1"/>
                </a:solidFill>
              </a:rPr>
              <a:t>Ter capacidade de suportar uma ampla gama de pesquisas científicas; 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Garantir isolamento entre o tráfego de pesquisa e o tráfego de produção; 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Consistir </a:t>
            </a:r>
            <a:r>
              <a:rPr lang="pt-BR" sz="2800" dirty="0">
                <a:solidFill>
                  <a:schemeClr val="tx1"/>
                </a:solidFill>
              </a:rPr>
              <a:t>com a necessidade dos fabricantes de não expor o projeto de suas plataformas. </a:t>
            </a: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Conclusão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Abre </a:t>
            </a:r>
            <a:r>
              <a:rPr lang="pt-BR" sz="2800" dirty="0">
                <a:solidFill>
                  <a:schemeClr val="tx1"/>
                </a:solidFill>
              </a:rPr>
              <a:t>as portas para que os pesquisadores possam testar suas inovações e garantir que seus experimentos sejam testados em um ambiente suficientemente semelhante ao de uma rede real </a:t>
            </a:r>
            <a:r>
              <a:rPr lang="pt-BR" sz="2800" dirty="0" smtClean="0">
                <a:solidFill>
                  <a:schemeClr val="tx1"/>
                </a:solidFill>
              </a:rPr>
              <a:t>qualquer;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Acordos entre as redes OpenFlow;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err="1" smtClean="0">
                <a:solidFill>
                  <a:schemeClr val="tx1"/>
                </a:solidFill>
              </a:rPr>
              <a:t>Horizon</a:t>
            </a:r>
            <a:r>
              <a:rPr lang="pt-BR" sz="2800" dirty="0" smtClean="0">
                <a:solidFill>
                  <a:schemeClr val="tx1"/>
                </a:solidFill>
              </a:rPr>
              <a:t>, projeto sendo realizado no Brasil usando OpenFlow; 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A equipe do </a:t>
            </a:r>
            <a:r>
              <a:rPr lang="pt-BR" sz="2800" dirty="0" err="1" smtClean="0">
                <a:solidFill>
                  <a:schemeClr val="tx1"/>
                </a:solidFill>
              </a:rPr>
              <a:t>CPqD</a:t>
            </a:r>
            <a:r>
              <a:rPr lang="pt-BR" sz="2800" dirty="0" smtClean="0">
                <a:solidFill>
                  <a:schemeClr val="tx1"/>
                </a:solidFill>
              </a:rPr>
              <a:t> envolvida no Projeto GIGA desenvolveu o primeiro </a:t>
            </a:r>
            <a:r>
              <a:rPr lang="pt-BR" sz="2800" i="1" dirty="0" smtClean="0">
                <a:solidFill>
                  <a:schemeClr val="tx1"/>
                </a:solidFill>
              </a:rPr>
              <a:t>switch</a:t>
            </a:r>
            <a:r>
              <a:rPr lang="pt-BR" sz="2800" dirty="0" smtClean="0">
                <a:solidFill>
                  <a:schemeClr val="tx1"/>
                </a:solidFill>
              </a:rPr>
              <a:t> de pacotes da América do Sul com suporte à especificação 1.0 da tecnologia OpenFlow.</a:t>
            </a:r>
          </a:p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chemeClr val="tx1"/>
                </a:solidFill>
              </a:rPr>
              <a:t> O </a:t>
            </a:r>
            <a:r>
              <a:rPr lang="pt-BR" sz="2800" dirty="0" err="1" smtClean="0">
                <a:solidFill>
                  <a:schemeClr val="tx1"/>
                </a:solidFill>
              </a:rPr>
              <a:t>CPqD</a:t>
            </a:r>
            <a:r>
              <a:rPr lang="pt-BR" sz="2800" smtClean="0">
                <a:solidFill>
                  <a:schemeClr val="tx1"/>
                </a:solidFill>
              </a:rPr>
              <a:t>, o </a:t>
            </a:r>
            <a:r>
              <a:rPr lang="pt-BR" sz="2800" dirty="0" smtClean="0">
                <a:solidFill>
                  <a:schemeClr val="tx1"/>
                </a:solidFill>
              </a:rPr>
              <a:t>CTIC (Centro de Pesquisa e Desenvolvimento em Tecnologias Digitais para Informação e Comunicação), a SBC (Sociedade Brasileira de Computação) e o LARC (Laboratório Nacional de Arquiteturas de Redes de Computadores)</a:t>
            </a:r>
          </a:p>
          <a:p>
            <a:pPr algn="l"/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Comutadores (Switch)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Repassa o pacote de acordo com o endereço de destino;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Filtragem dos pacotes que devem ser descartados;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Tabelas </a:t>
            </a:r>
            <a:r>
              <a:rPr lang="pt-BR" sz="3000" dirty="0" smtClean="0">
                <a:solidFill>
                  <a:schemeClr val="tx1"/>
                </a:solidFill>
              </a:rPr>
              <a:t>ARP;</a:t>
            </a: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O problema das redes atuais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As redes de computadores se tornaram essenciais na infra-estrutura de nossas empresas, residências e escolas.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Aumento do número de equipamentos e protocolos instalados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Barreira de entrada de novas idéias</a:t>
            </a:r>
          </a:p>
          <a:p>
            <a:pPr algn="l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 Falta de maneiras práticas para testar novos experimentos</a:t>
            </a: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O problema das redes atuais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Ganhar a confiança para uma implantação generalizada;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Rede está “ossificada”.</a:t>
            </a:r>
          </a:p>
          <a:p>
            <a:pPr algn="l">
              <a:buFont typeface="Arial" pitchFamily="34" charset="0"/>
              <a:buChar char="•"/>
            </a:pPr>
            <a:endParaRPr lang="pt-BR" sz="3000" dirty="0" smtClean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Alternativas para o problema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Redes </a:t>
            </a:r>
            <a:r>
              <a:rPr lang="pt-BR" sz="3000" dirty="0" err="1" smtClean="0">
                <a:solidFill>
                  <a:schemeClr val="tx1"/>
                </a:solidFill>
              </a:rPr>
              <a:t>virtualizadas</a:t>
            </a:r>
            <a:r>
              <a:rPr lang="pt-BR" sz="3000" dirty="0" smtClean="0">
                <a:solidFill>
                  <a:schemeClr val="tx1"/>
                </a:solidFill>
              </a:rPr>
              <a:t> programáveis como o GENI.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Proposta interessante;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Projeto ambicioso, custoso e de longo-prazo.</a:t>
            </a: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Alternativas para o problema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Procurar uma alternativa mais barata, e de curto prazo;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Com ambientes do nosso cotidiano e de menor escala;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Nossos Campi Universitários;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Como pesquisadores, como realizar experimentos nas redes dos nossos campi?</a:t>
            </a:r>
          </a:p>
          <a:p>
            <a:pPr algn="l">
              <a:buFont typeface="Arial" pitchFamily="34" charset="0"/>
              <a:buChar char="•"/>
            </a:pPr>
            <a:endParaRPr lang="pt-BR" sz="3000" dirty="0" smtClean="0">
              <a:solidFill>
                <a:schemeClr val="tx1"/>
              </a:solidFill>
            </a:endParaRP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Alternativas para o problema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Como ganhar a confiança dos administradores de rede para que eles se sintam confortáveis em permitir a introdução de equipamentos experimentais na rede?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Como os pesquisadores poderiam controlar uma parte da rede sem perturbar os outros que dependem dela?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Quais funcionalidades seriam necessárias?</a:t>
            </a: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6786610" cy="10001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alibri" pitchFamily="34" charset="0"/>
                <a:cs typeface="Calibri" pitchFamily="34" charset="0"/>
              </a:rPr>
              <a:t>Alternativas para o problema</a:t>
            </a:r>
            <a:endParaRPr lang="pt-BR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215370" cy="42862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3000" dirty="0" smtClean="0">
                <a:solidFill>
                  <a:schemeClr val="tx1"/>
                </a:solidFill>
              </a:rPr>
              <a:t> Convencer os fornecedores de marca a produzirem switches e roteadores com plataformas abertas, </a:t>
            </a:r>
            <a:r>
              <a:rPr lang="pt-BR" sz="3000" dirty="0" err="1" smtClean="0">
                <a:solidFill>
                  <a:schemeClr val="tx1"/>
                </a:solidFill>
              </a:rPr>
              <a:t>virtualizadas</a:t>
            </a:r>
            <a:r>
              <a:rPr lang="pt-BR" sz="3000" dirty="0" smtClean="0">
                <a:solidFill>
                  <a:schemeClr val="tx1"/>
                </a:solidFill>
              </a:rPr>
              <a:t> e programáveis;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Improvável em curto prazo;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Equipamentos diferem de fornecedor para fornecedor;</a:t>
            </a:r>
          </a:p>
          <a:p>
            <a:pPr algn="l">
              <a:buFont typeface="Arial" pitchFamily="34" charset="0"/>
              <a:buChar char="•"/>
            </a:pPr>
            <a:r>
              <a:rPr lang="pt-BR" sz="3000" dirty="0">
                <a:solidFill>
                  <a:schemeClr val="tx1"/>
                </a:solidFill>
              </a:rPr>
              <a:t> </a:t>
            </a:r>
            <a:r>
              <a:rPr lang="pt-BR" sz="3000" dirty="0" smtClean="0">
                <a:solidFill>
                  <a:schemeClr val="tx1"/>
                </a:solidFill>
              </a:rPr>
              <a:t>Plataformas abertas abrem portas à novas concorrências. </a:t>
            </a:r>
          </a:p>
        </p:txBody>
      </p:sp>
      <p:pic>
        <p:nvPicPr>
          <p:cNvPr id="6" name="Imagem 5" descr="Sem Títul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703" y="0"/>
            <a:ext cx="1967297" cy="1440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1196</Words>
  <Application>Microsoft Office PowerPoint</Application>
  <PresentationFormat>Apresentação na tela (4:3)</PresentationFormat>
  <Paragraphs>132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Slide 1</vt:lpstr>
      <vt:lpstr>Resumo da Apresentação</vt:lpstr>
      <vt:lpstr>Comutadores (Switch)</vt:lpstr>
      <vt:lpstr>O problema das redes atuais</vt:lpstr>
      <vt:lpstr>O problema das redes atuais</vt:lpstr>
      <vt:lpstr>Alternativas para o problema</vt:lpstr>
      <vt:lpstr>Alternativas para o problema</vt:lpstr>
      <vt:lpstr>Alternativas para o problema</vt:lpstr>
      <vt:lpstr>Alternativas para o problema</vt:lpstr>
      <vt:lpstr>Alternativas para o problema</vt:lpstr>
      <vt:lpstr>A proposta do OpenFlow</vt:lpstr>
      <vt:lpstr>O que é o OpenFlow?</vt:lpstr>
      <vt:lpstr>Os switches OpenFlow</vt:lpstr>
      <vt:lpstr>Os switches OpenFlow</vt:lpstr>
      <vt:lpstr>Os switches OpenFlow</vt:lpstr>
      <vt:lpstr>Os switches OpenFlow</vt:lpstr>
      <vt:lpstr>Os switches OpenFlow</vt:lpstr>
      <vt:lpstr>Os switches OpenFlow</vt:lpstr>
      <vt:lpstr>Switches OpenFlow dedicados</vt:lpstr>
      <vt:lpstr>Switches OpenFlow dedicados</vt:lpstr>
      <vt:lpstr>Switches OpenFlow dedicados</vt:lpstr>
      <vt:lpstr>Switches com OpenFlow habilitado</vt:lpstr>
      <vt:lpstr>Switches com OpenFlow habilitado</vt:lpstr>
      <vt:lpstr>Switches com OpenFlow habilitado</vt:lpstr>
      <vt:lpstr>Aplicações</vt:lpstr>
      <vt:lpstr>A proposta do OpenFlow</vt:lpstr>
      <vt:lpstr>Conclusão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haruo</dc:creator>
  <cp:lastModifiedBy>haruo</cp:lastModifiedBy>
  <cp:revision>31</cp:revision>
  <dcterms:created xsi:type="dcterms:W3CDTF">2011-04-29T01:02:22Z</dcterms:created>
  <dcterms:modified xsi:type="dcterms:W3CDTF">2011-04-29T12:32:45Z</dcterms:modified>
</cp:coreProperties>
</file>